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77" r:id="rId7"/>
    <p:sldId id="262" r:id="rId8"/>
    <p:sldId id="278" r:id="rId9"/>
    <p:sldId id="265" r:id="rId10"/>
    <p:sldId id="267" r:id="rId11"/>
    <p:sldId id="266" r:id="rId12"/>
    <p:sldId id="268" r:id="rId13"/>
    <p:sldId id="269" r:id="rId14"/>
    <p:sldId id="270" r:id="rId15"/>
    <p:sldId id="260" r:id="rId16"/>
    <p:sldId id="274" r:id="rId17"/>
    <p:sldId id="264" r:id="rId18"/>
    <p:sldId id="275" r:id="rId19"/>
    <p:sldId id="27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2328" y="-51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B66E2D-DE15-477A-82B8-3A9337B677D1}" type="datetimeFigureOut">
              <a:rPr lang="en-US" smtClean="0"/>
              <a:pPr/>
              <a:t>10/13/2014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1782E-9534-4E1A-A0C8-F380B5CA91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B66E2D-DE15-477A-82B8-3A9337B677D1}" type="datetimeFigureOut">
              <a:rPr lang="en-US" smtClean="0"/>
              <a:pPr/>
              <a:t>10/13/2014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1782E-9534-4E1A-A0C8-F380B5CA91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B66E2D-DE15-477A-82B8-3A9337B677D1}" type="datetimeFigureOut">
              <a:rPr lang="en-US" smtClean="0"/>
              <a:pPr/>
              <a:t>10/13/2014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1782E-9534-4E1A-A0C8-F380B5CA91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B66E2D-DE15-477A-82B8-3A9337B677D1}" type="datetimeFigureOut">
              <a:rPr lang="en-US" smtClean="0"/>
              <a:pPr/>
              <a:t>10/13/2014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1782E-9534-4E1A-A0C8-F380B5CA91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B66E2D-DE15-477A-82B8-3A9337B677D1}" type="datetimeFigureOut">
              <a:rPr lang="en-US" smtClean="0"/>
              <a:pPr/>
              <a:t>10/13/2014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1782E-9534-4E1A-A0C8-F380B5CA91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B66E2D-DE15-477A-82B8-3A9337B677D1}" type="datetimeFigureOut">
              <a:rPr lang="en-US" smtClean="0"/>
              <a:pPr/>
              <a:t>10/13/2014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21782E-9534-4E1A-A0C8-F380B5CA91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B66E2D-DE15-477A-82B8-3A9337B677D1}" type="datetimeFigureOut">
              <a:rPr lang="en-US" smtClean="0"/>
              <a:pPr/>
              <a:t>10/13/2014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21782E-9534-4E1A-A0C8-F380B5CA91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B66E2D-DE15-477A-82B8-3A9337B677D1}" type="datetimeFigureOut">
              <a:rPr lang="en-US" smtClean="0"/>
              <a:pPr/>
              <a:t>10/13/2014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21782E-9534-4E1A-A0C8-F380B5CA91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66E2D-DE15-477A-82B8-3A9337B677D1}" type="datetimeFigureOut">
              <a:rPr lang="en-US" smtClean="0"/>
              <a:pPr/>
              <a:t>10/13/2014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21782E-9534-4E1A-A0C8-F380B5CA91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B66E2D-DE15-477A-82B8-3A9337B677D1}" type="datetimeFigureOut">
              <a:rPr lang="en-US" smtClean="0"/>
              <a:pPr/>
              <a:t>10/13/2014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21782E-9534-4E1A-A0C8-F380B5CA91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B66E2D-DE15-477A-82B8-3A9337B677D1}" type="datetimeFigureOut">
              <a:rPr lang="en-US" smtClean="0"/>
              <a:pPr/>
              <a:t>10/13/2014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21782E-9534-4E1A-A0C8-F380B5CA91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66E2D-DE15-477A-82B8-3A9337B677D1}" type="datetimeFigureOut">
              <a:rPr lang="en-US" smtClean="0"/>
              <a:pPr/>
              <a:t>10/13/2014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1782E-9534-4E1A-A0C8-F380B5CA91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6.jpe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7.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9.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4.gif"/><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1029" name="Picture 5" descr="Image by FlamingText.com"/>
          <p:cNvPicPr>
            <a:picLocks noChangeAspect="1" noChangeArrowheads="1"/>
          </p:cNvPicPr>
          <p:nvPr/>
        </p:nvPicPr>
        <p:blipFill>
          <a:blip r:embed="rId3"/>
          <a:srcRect/>
          <a:stretch>
            <a:fillRect/>
          </a:stretch>
        </p:blipFill>
        <p:spPr bwMode="auto">
          <a:xfrm>
            <a:off x="228600" y="609600"/>
            <a:ext cx="8686800" cy="1594439"/>
          </a:xfrm>
          <a:prstGeom prst="rect">
            <a:avLst/>
          </a:prstGeom>
          <a:noFill/>
        </p:spPr>
      </p:pic>
      <p:pic>
        <p:nvPicPr>
          <p:cNvPr id="1031" name="Picture 7" descr="Image by FlamingText.com"/>
          <p:cNvPicPr>
            <a:picLocks noChangeAspect="1" noChangeArrowheads="1"/>
          </p:cNvPicPr>
          <p:nvPr/>
        </p:nvPicPr>
        <p:blipFill>
          <a:blip r:embed="rId4"/>
          <a:srcRect/>
          <a:stretch>
            <a:fillRect/>
          </a:stretch>
        </p:blipFill>
        <p:spPr bwMode="auto">
          <a:xfrm>
            <a:off x="228600" y="4343400"/>
            <a:ext cx="7467600" cy="986024"/>
          </a:xfrm>
          <a:prstGeom prst="rect">
            <a:avLst/>
          </a:prstGeom>
          <a:noFill/>
        </p:spPr>
      </p:pic>
      <p:pic>
        <p:nvPicPr>
          <p:cNvPr id="1033" name="Picture 9" descr="C:\Users\Ahrenn\Downloads\IMAGES IN HERE\Soldier Facing Right.png"/>
          <p:cNvPicPr>
            <a:picLocks noChangeAspect="1" noChangeArrowheads="1"/>
          </p:cNvPicPr>
          <p:nvPr/>
        </p:nvPicPr>
        <p:blipFill>
          <a:blip r:embed="rId5"/>
          <a:srcRect/>
          <a:stretch>
            <a:fillRect/>
          </a:stretch>
        </p:blipFill>
        <p:spPr bwMode="auto">
          <a:xfrm>
            <a:off x="5791200" y="3276600"/>
            <a:ext cx="1066800" cy="933450"/>
          </a:xfrm>
          <a:prstGeom prst="rect">
            <a:avLst/>
          </a:prstGeom>
          <a:noFill/>
        </p:spPr>
      </p:pic>
      <p:pic>
        <p:nvPicPr>
          <p:cNvPr id="1034" name="Picture 10" descr="C:\Users\Ahrenn\Downloads\IMAGES IN HERE\Default Scout.png"/>
          <p:cNvPicPr>
            <a:picLocks noChangeAspect="1" noChangeArrowheads="1"/>
          </p:cNvPicPr>
          <p:nvPr/>
        </p:nvPicPr>
        <p:blipFill>
          <a:blip r:embed="rId6"/>
          <a:srcRect/>
          <a:stretch>
            <a:fillRect/>
          </a:stretch>
        </p:blipFill>
        <p:spPr bwMode="auto">
          <a:xfrm>
            <a:off x="2743200" y="3505200"/>
            <a:ext cx="685800" cy="762000"/>
          </a:xfrm>
          <a:prstGeom prst="rect">
            <a:avLst/>
          </a:prstGeom>
          <a:noFill/>
        </p:spPr>
      </p:pic>
      <p:pic>
        <p:nvPicPr>
          <p:cNvPr id="1035" name="Picture 11" descr="C:\Users\Ahrenn\Downloads\IMAGES IN HERE\Default Scout.png"/>
          <p:cNvPicPr>
            <a:picLocks noChangeAspect="1" noChangeArrowheads="1"/>
          </p:cNvPicPr>
          <p:nvPr/>
        </p:nvPicPr>
        <p:blipFill>
          <a:blip r:embed="rId6"/>
          <a:srcRect/>
          <a:stretch>
            <a:fillRect/>
          </a:stretch>
        </p:blipFill>
        <p:spPr bwMode="auto">
          <a:xfrm>
            <a:off x="1066800" y="3505200"/>
            <a:ext cx="838200" cy="736600"/>
          </a:xfrm>
          <a:prstGeom prst="rect">
            <a:avLst/>
          </a:prstGeom>
          <a:noFill/>
        </p:spPr>
      </p:pic>
      <p:pic>
        <p:nvPicPr>
          <p:cNvPr id="14" name="Picture 10" descr="C:\Users\Ahrenn\Downloads\IMAGES IN HERE\Default Scout.png"/>
          <p:cNvPicPr>
            <a:picLocks noChangeAspect="1" noChangeArrowheads="1"/>
          </p:cNvPicPr>
          <p:nvPr/>
        </p:nvPicPr>
        <p:blipFill>
          <a:blip r:embed="rId6"/>
          <a:srcRect/>
          <a:stretch>
            <a:fillRect/>
          </a:stretch>
        </p:blipFill>
        <p:spPr bwMode="auto">
          <a:xfrm>
            <a:off x="3962400" y="3505200"/>
            <a:ext cx="685800" cy="762000"/>
          </a:xfrm>
          <a:prstGeom prst="rect">
            <a:avLst/>
          </a:prstGeom>
          <a:noFill/>
        </p:spPr>
      </p:pic>
      <p:pic>
        <p:nvPicPr>
          <p:cNvPr id="1036" name="Picture 12" descr="C:\Users\Ahrenn\Downloads\IMAGES IN HERE\Zombie.png"/>
          <p:cNvPicPr>
            <a:picLocks noChangeAspect="1" noChangeArrowheads="1"/>
          </p:cNvPicPr>
          <p:nvPr/>
        </p:nvPicPr>
        <p:blipFill>
          <a:blip r:embed="rId7"/>
          <a:srcRect/>
          <a:stretch>
            <a:fillRect/>
          </a:stretch>
        </p:blipFill>
        <p:spPr bwMode="auto">
          <a:xfrm>
            <a:off x="8001000" y="3276600"/>
            <a:ext cx="613833" cy="762000"/>
          </a:xfrm>
          <a:prstGeom prst="rect">
            <a:avLst/>
          </a:prstGeom>
          <a:noFill/>
        </p:spPr>
      </p:pic>
      <p:pic>
        <p:nvPicPr>
          <p:cNvPr id="1037" name="Picture 13" descr="C:\Users\Ahrenn\Downloads\IMAGES IN HERE\Zombie.png"/>
          <p:cNvPicPr>
            <a:picLocks noChangeAspect="1" noChangeArrowheads="1"/>
          </p:cNvPicPr>
          <p:nvPr/>
        </p:nvPicPr>
        <p:blipFill>
          <a:blip r:embed="rId7"/>
          <a:srcRect/>
          <a:stretch>
            <a:fillRect/>
          </a:stretch>
        </p:blipFill>
        <p:spPr bwMode="auto">
          <a:xfrm>
            <a:off x="3962400" y="2362200"/>
            <a:ext cx="613833" cy="762000"/>
          </a:xfrm>
          <a:prstGeom prst="rect">
            <a:avLst/>
          </a:prstGeom>
          <a:noFill/>
        </p:spPr>
      </p:pic>
      <p:pic>
        <p:nvPicPr>
          <p:cNvPr id="1038" name="Picture 14" descr="C:\Users\Ahrenn\Downloads\IMAGES IN HERE\Zombie.png"/>
          <p:cNvPicPr>
            <a:picLocks noChangeAspect="1" noChangeArrowheads="1"/>
          </p:cNvPicPr>
          <p:nvPr/>
        </p:nvPicPr>
        <p:blipFill>
          <a:blip r:embed="rId7"/>
          <a:srcRect/>
          <a:stretch>
            <a:fillRect/>
          </a:stretch>
        </p:blipFill>
        <p:spPr bwMode="auto">
          <a:xfrm>
            <a:off x="2438400" y="2362200"/>
            <a:ext cx="685800" cy="851338"/>
          </a:xfrm>
          <a:prstGeom prst="rect">
            <a:avLst/>
          </a:prstGeom>
          <a:noFill/>
        </p:spPr>
      </p:pic>
      <p:pic>
        <p:nvPicPr>
          <p:cNvPr id="1039" name="Picture 15" descr="C:\Users\Ahrenn\Downloads\IMAGES IN HERE\Zombie.png"/>
          <p:cNvPicPr>
            <a:picLocks noChangeAspect="1" noChangeArrowheads="1"/>
          </p:cNvPicPr>
          <p:nvPr/>
        </p:nvPicPr>
        <p:blipFill>
          <a:blip r:embed="rId7"/>
          <a:srcRect/>
          <a:stretch>
            <a:fillRect/>
          </a:stretch>
        </p:blipFill>
        <p:spPr bwMode="auto">
          <a:xfrm>
            <a:off x="685800" y="2362200"/>
            <a:ext cx="685800" cy="851338"/>
          </a:xfrm>
          <a:prstGeom prst="rect">
            <a:avLst/>
          </a:prstGeom>
          <a:noFill/>
        </p:spPr>
      </p:pic>
      <p:pic>
        <p:nvPicPr>
          <p:cNvPr id="1040" name="Picture 16" descr="C:\Users\Ahrenn\Downloads\IMAGES IN HERE\Bullet.png"/>
          <p:cNvPicPr>
            <a:picLocks noChangeAspect="1" noChangeArrowheads="1"/>
          </p:cNvPicPr>
          <p:nvPr/>
        </p:nvPicPr>
        <p:blipFill>
          <a:blip r:embed="rId8"/>
          <a:srcRect/>
          <a:stretch>
            <a:fillRect/>
          </a:stretch>
        </p:blipFill>
        <p:spPr bwMode="auto">
          <a:xfrm>
            <a:off x="7510463" y="3798888"/>
            <a:ext cx="11112" cy="3175"/>
          </a:xfrm>
          <a:prstGeom prst="rect">
            <a:avLst/>
          </a:prstGeom>
          <a:noFill/>
        </p:spPr>
      </p:pic>
      <p:pic>
        <p:nvPicPr>
          <p:cNvPr id="1042" name="Picture 18" descr="C:\Users\Ahrenn\Downloads\IMAGES IN HERE\Blood.png"/>
          <p:cNvPicPr>
            <a:picLocks noChangeAspect="1" noChangeArrowheads="1"/>
          </p:cNvPicPr>
          <p:nvPr/>
        </p:nvPicPr>
        <p:blipFill>
          <a:blip r:embed="rId9"/>
          <a:srcRect/>
          <a:stretch>
            <a:fillRect/>
          </a:stretch>
        </p:blipFill>
        <p:spPr bwMode="auto">
          <a:xfrm>
            <a:off x="8153400" y="3352800"/>
            <a:ext cx="571500" cy="571500"/>
          </a:xfrm>
          <a:prstGeom prst="rect">
            <a:avLst/>
          </a:prstGeom>
          <a:noFill/>
        </p:spPr>
      </p:pic>
      <p:pic>
        <p:nvPicPr>
          <p:cNvPr id="22" name="Picture 13" descr="C:\Users\Ahrenn\Downloads\IMAGES IN HERE\Zombie.png"/>
          <p:cNvPicPr>
            <a:picLocks noChangeAspect="1" noChangeArrowheads="1"/>
          </p:cNvPicPr>
          <p:nvPr/>
        </p:nvPicPr>
        <p:blipFill>
          <a:blip r:embed="rId7"/>
          <a:srcRect/>
          <a:stretch>
            <a:fillRect/>
          </a:stretch>
        </p:blipFill>
        <p:spPr bwMode="auto">
          <a:xfrm>
            <a:off x="5791200" y="2362200"/>
            <a:ext cx="613833" cy="762000"/>
          </a:xfrm>
          <a:prstGeom prst="rect">
            <a:avLst/>
          </a:prstGeom>
          <a:noFill/>
        </p:spPr>
      </p:pic>
      <p:pic>
        <p:nvPicPr>
          <p:cNvPr id="1043" name="Picture 19" descr="C:\Users\Ahrenn\Downloads\IMAGES IN HERE\Weapon Icon.png"/>
          <p:cNvPicPr>
            <a:picLocks noChangeAspect="1" noChangeArrowheads="1"/>
          </p:cNvPicPr>
          <p:nvPr/>
        </p:nvPicPr>
        <p:blipFill>
          <a:blip r:embed="rId10"/>
          <a:srcRect/>
          <a:stretch>
            <a:fillRect/>
          </a:stretch>
        </p:blipFill>
        <p:spPr bwMode="auto">
          <a:xfrm>
            <a:off x="838200" y="5562600"/>
            <a:ext cx="924719" cy="739775"/>
          </a:xfrm>
          <a:prstGeom prst="rect">
            <a:avLst/>
          </a:prstGeom>
          <a:noFill/>
        </p:spPr>
      </p:pic>
      <p:pic>
        <p:nvPicPr>
          <p:cNvPr id="1044" name="Picture 20" descr="C:\Users\Ahrenn\Downloads\IMAGES IN HERE\Rock Obstacle.png"/>
          <p:cNvPicPr>
            <a:picLocks noChangeAspect="1" noChangeArrowheads="1"/>
          </p:cNvPicPr>
          <p:nvPr/>
        </p:nvPicPr>
        <p:blipFill>
          <a:blip r:embed="rId11"/>
          <a:srcRect/>
          <a:stretch>
            <a:fillRect/>
          </a:stretch>
        </p:blipFill>
        <p:spPr bwMode="auto">
          <a:xfrm>
            <a:off x="3810000" y="5562600"/>
            <a:ext cx="919307" cy="866775"/>
          </a:xfrm>
          <a:prstGeom prst="rect">
            <a:avLst/>
          </a:prstGeom>
          <a:noFill/>
        </p:spPr>
      </p:pic>
      <p:pic>
        <p:nvPicPr>
          <p:cNvPr id="1045" name="Picture 21" descr="C:\Users\Ahrenn\Downloads\IMAGES IN HERE\Supply Crate.png"/>
          <p:cNvPicPr>
            <a:picLocks noChangeAspect="1" noChangeArrowheads="1"/>
          </p:cNvPicPr>
          <p:nvPr/>
        </p:nvPicPr>
        <p:blipFill>
          <a:blip r:embed="rId12"/>
          <a:srcRect/>
          <a:stretch>
            <a:fillRect/>
          </a:stretch>
        </p:blipFill>
        <p:spPr bwMode="auto">
          <a:xfrm>
            <a:off x="5334000" y="5638800"/>
            <a:ext cx="685800" cy="710293"/>
          </a:xfrm>
          <a:prstGeom prst="rect">
            <a:avLst/>
          </a:prstGeom>
          <a:noFill/>
        </p:spPr>
      </p:pic>
      <p:pic>
        <p:nvPicPr>
          <p:cNvPr id="1046" name="Picture 22" descr="C:\Users\Ahrenn\Downloads\IMAGES IN HERE\Food Icon.png"/>
          <p:cNvPicPr>
            <a:picLocks noChangeAspect="1" noChangeArrowheads="1"/>
          </p:cNvPicPr>
          <p:nvPr/>
        </p:nvPicPr>
        <p:blipFill>
          <a:blip r:embed="rId13"/>
          <a:srcRect/>
          <a:stretch>
            <a:fillRect/>
          </a:stretch>
        </p:blipFill>
        <p:spPr bwMode="auto">
          <a:xfrm>
            <a:off x="2438400" y="5562600"/>
            <a:ext cx="762000" cy="762000"/>
          </a:xfrm>
          <a:prstGeom prst="rect">
            <a:avLst/>
          </a:prstGeom>
          <a:noFill/>
        </p:spPr>
      </p:pic>
      <p:pic>
        <p:nvPicPr>
          <p:cNvPr id="1048" name="Picture 24" descr="C:\Users\Ahrenn\Downloads\IMAGES IN HERE\Airplane_Big.png"/>
          <p:cNvPicPr>
            <a:picLocks noChangeAspect="1" noChangeArrowheads="1"/>
          </p:cNvPicPr>
          <p:nvPr/>
        </p:nvPicPr>
        <p:blipFill>
          <a:blip r:embed="rId14"/>
          <a:srcRect/>
          <a:stretch>
            <a:fillRect/>
          </a:stretch>
        </p:blipFill>
        <p:spPr bwMode="auto">
          <a:xfrm>
            <a:off x="6324600" y="5181600"/>
            <a:ext cx="2819400" cy="1676400"/>
          </a:xfrm>
          <a:prstGeom prst="rect">
            <a:avLst/>
          </a:prstGeom>
          <a:noFill/>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20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35"/>
                                        </p:tgtEl>
                                        <p:attrNameLst>
                                          <p:attrName>style.visibility</p:attrName>
                                        </p:attrNameLst>
                                      </p:cBhvr>
                                      <p:to>
                                        <p:strVal val="visible"/>
                                      </p:to>
                                    </p:set>
                                    <p:animEffect transition="in" filter="wipe(down)">
                                      <p:cBhvr>
                                        <p:cTn id="12" dur="500"/>
                                        <p:tgtEl>
                                          <p:spTgt spid="10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34"/>
                                        </p:tgtEl>
                                        <p:attrNameLst>
                                          <p:attrName>style.visibility</p:attrName>
                                        </p:attrNameLst>
                                      </p:cBhvr>
                                      <p:to>
                                        <p:strVal val="visible"/>
                                      </p:to>
                                    </p:set>
                                    <p:animEffect transition="in" filter="wipe(down)">
                                      <p:cBhvr>
                                        <p:cTn id="17" dur="500"/>
                                        <p:tgtEl>
                                          <p:spTgt spid="10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33"/>
                                        </p:tgtEl>
                                        <p:attrNameLst>
                                          <p:attrName>style.visibility</p:attrName>
                                        </p:attrNameLst>
                                      </p:cBhvr>
                                      <p:to>
                                        <p:strVal val="visible"/>
                                      </p:to>
                                    </p:set>
                                    <p:anim calcmode="lin" valueType="num">
                                      <p:cBhvr additive="base">
                                        <p:cTn id="27" dur="500" fill="hold"/>
                                        <p:tgtEl>
                                          <p:spTgt spid="1033"/>
                                        </p:tgtEl>
                                        <p:attrNameLst>
                                          <p:attrName>ppt_x</p:attrName>
                                        </p:attrNameLst>
                                      </p:cBhvr>
                                      <p:tavLst>
                                        <p:tav tm="0">
                                          <p:val>
                                            <p:strVal val="#ppt_x"/>
                                          </p:val>
                                        </p:tav>
                                        <p:tav tm="100000">
                                          <p:val>
                                            <p:strVal val="#ppt_x"/>
                                          </p:val>
                                        </p:tav>
                                      </p:tavLst>
                                    </p:anim>
                                    <p:anim calcmode="lin" valueType="num">
                                      <p:cBhvr additive="base">
                                        <p:cTn id="28"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6"/>
                                        </p:tgtEl>
                                        <p:attrNameLst>
                                          <p:attrName>style.visibility</p:attrName>
                                        </p:attrNameLst>
                                      </p:cBhvr>
                                      <p:to>
                                        <p:strVal val="visible"/>
                                      </p:to>
                                    </p:set>
                                    <p:animEffect transition="in" filter="fade">
                                      <p:cBhvr>
                                        <p:cTn id="33" dur="2000"/>
                                        <p:tgtEl>
                                          <p:spTgt spid="10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42"/>
                                        </p:tgtEl>
                                        <p:attrNameLst>
                                          <p:attrName>style.visibility</p:attrName>
                                        </p:attrNameLst>
                                      </p:cBhvr>
                                      <p:to>
                                        <p:strVal val="visible"/>
                                      </p:to>
                                    </p:set>
                                    <p:animEffect transition="in" filter="fade">
                                      <p:cBhvr>
                                        <p:cTn id="38" dur="2000"/>
                                        <p:tgtEl>
                                          <p:spTgt spid="10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39"/>
                                        </p:tgtEl>
                                        <p:attrNameLst>
                                          <p:attrName>style.visibility</p:attrName>
                                        </p:attrNameLst>
                                      </p:cBhvr>
                                      <p:to>
                                        <p:strVal val="visible"/>
                                      </p:to>
                                    </p:set>
                                    <p:animEffect transition="in" filter="fade">
                                      <p:cBhvr>
                                        <p:cTn id="43" dur="2000"/>
                                        <p:tgtEl>
                                          <p:spTgt spid="103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38"/>
                                        </p:tgtEl>
                                        <p:attrNameLst>
                                          <p:attrName>style.visibility</p:attrName>
                                        </p:attrNameLst>
                                      </p:cBhvr>
                                      <p:to>
                                        <p:strVal val="visible"/>
                                      </p:to>
                                    </p:set>
                                    <p:animEffect transition="in" filter="fade">
                                      <p:cBhvr>
                                        <p:cTn id="48" dur="2000"/>
                                        <p:tgtEl>
                                          <p:spTgt spid="103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7"/>
                                        </p:tgtEl>
                                        <p:attrNameLst>
                                          <p:attrName>style.visibility</p:attrName>
                                        </p:attrNameLst>
                                      </p:cBhvr>
                                      <p:to>
                                        <p:strVal val="visible"/>
                                      </p:to>
                                    </p:set>
                                    <p:animEffect transition="in" filter="fade">
                                      <p:cBhvr>
                                        <p:cTn id="53" dur="2000"/>
                                        <p:tgtEl>
                                          <p:spTgt spid="10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20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031"/>
                                        </p:tgtEl>
                                        <p:attrNameLst>
                                          <p:attrName>style.visibility</p:attrName>
                                        </p:attrNameLst>
                                      </p:cBhvr>
                                      <p:to>
                                        <p:strVal val="visible"/>
                                      </p:to>
                                    </p:set>
                                    <p:animEffect transition="in" filter="wipe(down)">
                                      <p:cBhvr>
                                        <p:cTn id="63" dur="500"/>
                                        <p:tgtEl>
                                          <p:spTgt spid="1031"/>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1043"/>
                                        </p:tgtEl>
                                        <p:attrNameLst>
                                          <p:attrName>style.visibility</p:attrName>
                                        </p:attrNameLst>
                                      </p:cBhvr>
                                      <p:to>
                                        <p:strVal val="visible"/>
                                      </p:to>
                                    </p:set>
                                    <p:anim calcmode="lin" valueType="num">
                                      <p:cBhvr additive="base">
                                        <p:cTn id="68" dur="500" fill="hold"/>
                                        <p:tgtEl>
                                          <p:spTgt spid="1043"/>
                                        </p:tgtEl>
                                        <p:attrNameLst>
                                          <p:attrName>ppt_x</p:attrName>
                                        </p:attrNameLst>
                                      </p:cBhvr>
                                      <p:tavLst>
                                        <p:tav tm="0">
                                          <p:val>
                                            <p:strVal val="#ppt_x"/>
                                          </p:val>
                                        </p:tav>
                                        <p:tav tm="100000">
                                          <p:val>
                                            <p:strVal val="#ppt_x"/>
                                          </p:val>
                                        </p:tav>
                                      </p:tavLst>
                                    </p:anim>
                                    <p:anim calcmode="lin" valueType="num">
                                      <p:cBhvr additive="base">
                                        <p:cTn id="69" dur="500" fill="hold"/>
                                        <p:tgtEl>
                                          <p:spTgt spid="1043"/>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1046"/>
                                        </p:tgtEl>
                                        <p:attrNameLst>
                                          <p:attrName>style.visibility</p:attrName>
                                        </p:attrNameLst>
                                      </p:cBhvr>
                                      <p:to>
                                        <p:strVal val="visible"/>
                                      </p:to>
                                    </p:set>
                                    <p:anim calcmode="lin" valueType="num">
                                      <p:cBhvr additive="base">
                                        <p:cTn id="74" dur="500" fill="hold"/>
                                        <p:tgtEl>
                                          <p:spTgt spid="1046"/>
                                        </p:tgtEl>
                                        <p:attrNameLst>
                                          <p:attrName>ppt_x</p:attrName>
                                        </p:attrNameLst>
                                      </p:cBhvr>
                                      <p:tavLst>
                                        <p:tav tm="0">
                                          <p:val>
                                            <p:strVal val="#ppt_x"/>
                                          </p:val>
                                        </p:tav>
                                        <p:tav tm="100000">
                                          <p:val>
                                            <p:strVal val="#ppt_x"/>
                                          </p:val>
                                        </p:tav>
                                      </p:tavLst>
                                    </p:anim>
                                    <p:anim calcmode="lin" valueType="num">
                                      <p:cBhvr additive="base">
                                        <p:cTn id="75" dur="500" fill="hold"/>
                                        <p:tgtEl>
                                          <p:spTgt spid="1046"/>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1044"/>
                                        </p:tgtEl>
                                        <p:attrNameLst>
                                          <p:attrName>style.visibility</p:attrName>
                                        </p:attrNameLst>
                                      </p:cBhvr>
                                      <p:to>
                                        <p:strVal val="visible"/>
                                      </p:to>
                                    </p:set>
                                    <p:anim calcmode="lin" valueType="num">
                                      <p:cBhvr additive="base">
                                        <p:cTn id="80" dur="500" fill="hold"/>
                                        <p:tgtEl>
                                          <p:spTgt spid="1044"/>
                                        </p:tgtEl>
                                        <p:attrNameLst>
                                          <p:attrName>ppt_x</p:attrName>
                                        </p:attrNameLst>
                                      </p:cBhvr>
                                      <p:tavLst>
                                        <p:tav tm="0">
                                          <p:val>
                                            <p:strVal val="#ppt_x"/>
                                          </p:val>
                                        </p:tav>
                                        <p:tav tm="100000">
                                          <p:val>
                                            <p:strVal val="#ppt_x"/>
                                          </p:val>
                                        </p:tav>
                                      </p:tavLst>
                                    </p:anim>
                                    <p:anim calcmode="lin" valueType="num">
                                      <p:cBhvr additive="base">
                                        <p:cTn id="81" dur="500" fill="hold"/>
                                        <p:tgtEl>
                                          <p:spTgt spid="104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045"/>
                                        </p:tgtEl>
                                        <p:attrNameLst>
                                          <p:attrName>style.visibility</p:attrName>
                                        </p:attrNameLst>
                                      </p:cBhvr>
                                      <p:to>
                                        <p:strVal val="visible"/>
                                      </p:to>
                                    </p:set>
                                    <p:anim calcmode="lin" valueType="num">
                                      <p:cBhvr additive="base">
                                        <p:cTn id="86" dur="500" fill="hold"/>
                                        <p:tgtEl>
                                          <p:spTgt spid="1045"/>
                                        </p:tgtEl>
                                        <p:attrNameLst>
                                          <p:attrName>ppt_x</p:attrName>
                                        </p:attrNameLst>
                                      </p:cBhvr>
                                      <p:tavLst>
                                        <p:tav tm="0">
                                          <p:val>
                                            <p:strVal val="#ppt_x"/>
                                          </p:val>
                                        </p:tav>
                                        <p:tav tm="100000">
                                          <p:val>
                                            <p:strVal val="#ppt_x"/>
                                          </p:val>
                                        </p:tav>
                                      </p:tavLst>
                                    </p:anim>
                                    <p:anim calcmode="lin" valueType="num">
                                      <p:cBhvr additive="base">
                                        <p:cTn id="87" dur="500" fill="hold"/>
                                        <p:tgtEl>
                                          <p:spTgt spid="104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1048"/>
                                        </p:tgtEl>
                                        <p:attrNameLst>
                                          <p:attrName>style.visibility</p:attrName>
                                        </p:attrNameLst>
                                      </p:cBhvr>
                                      <p:to>
                                        <p:strVal val="visible"/>
                                      </p:to>
                                    </p:set>
                                    <p:anim calcmode="lin" valueType="num">
                                      <p:cBhvr additive="base">
                                        <p:cTn id="92" dur="500" fill="hold"/>
                                        <p:tgtEl>
                                          <p:spTgt spid="1048"/>
                                        </p:tgtEl>
                                        <p:attrNameLst>
                                          <p:attrName>ppt_x</p:attrName>
                                        </p:attrNameLst>
                                      </p:cBhvr>
                                      <p:tavLst>
                                        <p:tav tm="0">
                                          <p:val>
                                            <p:strVal val="#ppt_x"/>
                                          </p:val>
                                        </p:tav>
                                        <p:tav tm="100000">
                                          <p:val>
                                            <p:strVal val="#ppt_x"/>
                                          </p:val>
                                        </p:tav>
                                      </p:tavLst>
                                    </p:anim>
                                    <p:anim calcmode="lin" valueType="num">
                                      <p:cBhvr additive="base">
                                        <p:cTn id="93" dur="500" fill="hold"/>
                                        <p:tgtEl>
                                          <p:spTgt spid="10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8" name="TextBox 7"/>
          <p:cNvSpPr txBox="1"/>
          <p:nvPr/>
        </p:nvSpPr>
        <p:spPr>
          <a:xfrm>
            <a:off x="0" y="5867400"/>
            <a:ext cx="9144000" cy="523220"/>
          </a:xfrm>
          <a:prstGeom prst="rect">
            <a:avLst/>
          </a:prstGeom>
          <a:noFill/>
        </p:spPr>
        <p:txBody>
          <a:bodyPr wrap="square" rtlCol="0">
            <a:spAutoFit/>
          </a:bodyPr>
          <a:lstStyle/>
          <a:p>
            <a:pPr algn="ctr"/>
            <a:r>
              <a:rPr lang="en-US" sz="2800" dirty="0" smtClean="0">
                <a:solidFill>
                  <a:schemeClr val="accent4">
                    <a:lumMod val="40000"/>
                    <a:lumOff val="60000"/>
                  </a:schemeClr>
                </a:solidFill>
              </a:rPr>
              <a:t>IMAGES OF CHARACTERS WITH ICONS OVER THEIR HEADS</a:t>
            </a:r>
            <a:endParaRPr lang="en-US" sz="2800" dirty="0">
              <a:solidFill>
                <a:schemeClr val="accent4">
                  <a:lumMod val="40000"/>
                  <a:lumOff val="60000"/>
                </a:schemeClr>
              </a:solidFill>
            </a:endParaRPr>
          </a:p>
        </p:txBody>
      </p:sp>
      <p:pic>
        <p:nvPicPr>
          <p:cNvPr id="4098" name="Picture 2"/>
          <p:cNvPicPr>
            <a:picLocks noChangeAspect="1" noChangeArrowheads="1"/>
          </p:cNvPicPr>
          <p:nvPr/>
        </p:nvPicPr>
        <p:blipFill>
          <a:blip r:embed="rId3"/>
          <a:srcRect/>
          <a:stretch>
            <a:fillRect/>
          </a:stretch>
        </p:blipFill>
        <p:spPr bwMode="auto">
          <a:xfrm>
            <a:off x="1219200" y="2209800"/>
            <a:ext cx="1844208" cy="21621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3962400" y="2209800"/>
            <a:ext cx="1604962" cy="2182635"/>
          </a:xfrm>
          <a:prstGeom prst="rect">
            <a:avLst/>
          </a:prstGeom>
          <a:noFill/>
          <a:ln w="9525">
            <a:noFill/>
            <a:miter lim="800000"/>
            <a:headEnd/>
            <a:tailEnd/>
          </a:ln>
          <a:effectLst/>
        </p:spPr>
      </p:pic>
      <p:pic>
        <p:nvPicPr>
          <p:cNvPr id="4103" name="Picture 7" descr="https://fbcdn-sphotos-h-a.akamaihd.net/hphotos-ak-xpa1/v/t34.0-12/10726560_532423030227113_708595479_n.jpg?oh=93fc46dff56fcccbe6e36ef9428d52b7&amp;oe=543DAC46&amp;__gda__=1413315801_a1fe31a83670bb32208cd221d847be7b"/>
          <p:cNvPicPr>
            <a:picLocks noChangeAspect="1" noChangeArrowheads="1"/>
          </p:cNvPicPr>
          <p:nvPr/>
        </p:nvPicPr>
        <p:blipFill>
          <a:blip r:embed="rId5"/>
          <a:srcRect/>
          <a:stretch>
            <a:fillRect/>
          </a:stretch>
        </p:blipFill>
        <p:spPr bwMode="auto">
          <a:xfrm>
            <a:off x="6553200" y="2209800"/>
            <a:ext cx="1676400" cy="2209800"/>
          </a:xfrm>
          <a:prstGeom prst="rect">
            <a:avLst/>
          </a:prstGeom>
          <a:noFill/>
        </p:spPr>
      </p:pic>
      <p:pic>
        <p:nvPicPr>
          <p:cNvPr id="12" name="Picture 4" descr="Image by FlamingText.com"/>
          <p:cNvPicPr>
            <a:picLocks noChangeAspect="1" noChangeArrowheads="1"/>
          </p:cNvPicPr>
          <p:nvPr/>
        </p:nvPicPr>
        <p:blipFill>
          <a:blip r:embed="rId6"/>
          <a:srcRect/>
          <a:stretch>
            <a:fillRect/>
          </a:stretch>
        </p:blipFill>
        <p:spPr bwMode="auto">
          <a:xfrm>
            <a:off x="152400" y="152400"/>
            <a:ext cx="8610600" cy="10126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par>
                                <p:cTn id="8" presetID="5" presetClass="entr" presetSubtype="1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checkerboard(across)">
                                      <p:cBhvr>
                                        <p:cTn id="10" dur="500"/>
                                        <p:tgtEl>
                                          <p:spTgt spid="4098"/>
                                        </p:tgtEl>
                                      </p:cBhvr>
                                    </p:animEffect>
                                  </p:childTnLst>
                                </p:cTn>
                              </p:par>
                              <p:par>
                                <p:cTn id="11" presetID="5" presetClass="entr" presetSubtype="1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checkerboard(across)">
                                      <p:cBhvr>
                                        <p:cTn id="13" dur="500"/>
                                        <p:tgtEl>
                                          <p:spTgt spid="4099"/>
                                        </p:tgtEl>
                                      </p:cBhvr>
                                    </p:animEffect>
                                  </p:childTnLst>
                                </p:cTn>
                              </p:par>
                              <p:par>
                                <p:cTn id="14" presetID="5" presetClass="entr" presetSubtype="10" fill="hold" nodeType="withEffect">
                                  <p:stCondLst>
                                    <p:cond delay="0"/>
                                  </p:stCondLst>
                                  <p:childTnLst>
                                    <p:set>
                                      <p:cBhvr>
                                        <p:cTn id="15" dur="1" fill="hold">
                                          <p:stCondLst>
                                            <p:cond delay="0"/>
                                          </p:stCondLst>
                                        </p:cTn>
                                        <p:tgtEl>
                                          <p:spTgt spid="4103"/>
                                        </p:tgtEl>
                                        <p:attrNameLst>
                                          <p:attrName>style.visibility</p:attrName>
                                        </p:attrNameLst>
                                      </p:cBhvr>
                                      <p:to>
                                        <p:strVal val="visible"/>
                                      </p:to>
                                    </p:set>
                                    <p:animEffect transition="in" filter="checkerboard(across)">
                                      <p:cBhvr>
                                        <p:cTn id="16" dur="500"/>
                                        <p:tgtEl>
                                          <p:spTgt spid="4103"/>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8" name="TextBox 7"/>
          <p:cNvSpPr txBox="1"/>
          <p:nvPr/>
        </p:nvSpPr>
        <p:spPr>
          <a:xfrm>
            <a:off x="0" y="5867400"/>
            <a:ext cx="9144000" cy="954107"/>
          </a:xfrm>
          <a:prstGeom prst="rect">
            <a:avLst/>
          </a:prstGeom>
          <a:noFill/>
        </p:spPr>
        <p:txBody>
          <a:bodyPr wrap="square" rtlCol="0">
            <a:spAutoFit/>
          </a:bodyPr>
          <a:lstStyle/>
          <a:p>
            <a:pPr algn="ctr"/>
            <a:r>
              <a:rPr lang="en-US" sz="2800" dirty="0" smtClean="0">
                <a:solidFill>
                  <a:schemeClr val="accent4">
                    <a:lumMod val="40000"/>
                    <a:lumOff val="60000"/>
                  </a:schemeClr>
                </a:solidFill>
              </a:rPr>
              <a:t>IMAGES OF SCOUTS BEING CONVERTED INTO ZOMBIES, AND OF SCOUTS BEING EATEN</a:t>
            </a:r>
            <a:endParaRPr lang="en-US" sz="2800" dirty="0">
              <a:solidFill>
                <a:schemeClr val="accent4">
                  <a:lumMod val="40000"/>
                  <a:lumOff val="60000"/>
                </a:schemeClr>
              </a:solidFill>
            </a:endParaRPr>
          </a:p>
        </p:txBody>
      </p:sp>
      <p:pic>
        <p:nvPicPr>
          <p:cNvPr id="5122" name="Picture 2"/>
          <p:cNvPicPr>
            <a:picLocks noChangeAspect="1" noChangeArrowheads="1"/>
          </p:cNvPicPr>
          <p:nvPr/>
        </p:nvPicPr>
        <p:blipFill>
          <a:blip r:embed="rId3"/>
          <a:srcRect/>
          <a:stretch>
            <a:fillRect/>
          </a:stretch>
        </p:blipFill>
        <p:spPr bwMode="auto">
          <a:xfrm>
            <a:off x="685800" y="3505200"/>
            <a:ext cx="3352800" cy="23622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5257800" y="3505200"/>
            <a:ext cx="3429000" cy="2362200"/>
          </a:xfrm>
          <a:prstGeom prst="rect">
            <a:avLst/>
          </a:prstGeom>
          <a:noFill/>
          <a:ln w="9525">
            <a:noFill/>
            <a:miter lim="800000"/>
            <a:headEnd/>
            <a:tailEnd/>
          </a:ln>
          <a:effectLst/>
        </p:spPr>
      </p:pic>
      <p:sp>
        <p:nvSpPr>
          <p:cNvPr id="9" name="Oval 8"/>
          <p:cNvSpPr/>
          <p:nvPr/>
        </p:nvSpPr>
        <p:spPr>
          <a:xfrm>
            <a:off x="5562600" y="5105400"/>
            <a:ext cx="685800" cy="609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62600" y="5257800"/>
            <a:ext cx="685800" cy="369332"/>
          </a:xfrm>
          <a:prstGeom prst="rect">
            <a:avLst/>
          </a:prstGeom>
          <a:noFill/>
        </p:spPr>
        <p:txBody>
          <a:bodyPr wrap="square" rtlCol="0">
            <a:spAutoFit/>
          </a:bodyPr>
          <a:lstStyle/>
          <a:p>
            <a:r>
              <a:rPr lang="en-US" dirty="0" smtClean="0"/>
              <a:t> R.I.P</a:t>
            </a:r>
            <a:endParaRPr lang="en-US" dirty="0"/>
          </a:p>
        </p:txBody>
      </p:sp>
      <p:pic>
        <p:nvPicPr>
          <p:cNvPr id="11" name="Picture 4"/>
          <p:cNvPicPr>
            <a:picLocks noChangeAspect="1" noChangeArrowheads="1"/>
          </p:cNvPicPr>
          <p:nvPr/>
        </p:nvPicPr>
        <p:blipFill>
          <a:blip r:embed="rId5"/>
          <a:srcRect/>
          <a:stretch>
            <a:fillRect/>
          </a:stretch>
        </p:blipFill>
        <p:spPr bwMode="auto">
          <a:xfrm>
            <a:off x="685800" y="1066800"/>
            <a:ext cx="3429000" cy="22098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6"/>
          <a:srcRect/>
          <a:stretch>
            <a:fillRect/>
          </a:stretch>
        </p:blipFill>
        <p:spPr bwMode="auto">
          <a:xfrm>
            <a:off x="5257800" y="1066800"/>
            <a:ext cx="3429000" cy="2203088"/>
          </a:xfrm>
          <a:prstGeom prst="rect">
            <a:avLst/>
          </a:prstGeom>
          <a:noFill/>
          <a:ln w="9525">
            <a:noFill/>
            <a:miter lim="800000"/>
            <a:headEnd/>
            <a:tailEnd/>
          </a:ln>
          <a:effectLst/>
        </p:spPr>
      </p:pic>
      <p:pic>
        <p:nvPicPr>
          <p:cNvPr id="12" name="Picture 4" descr="Image by FlamingText.com"/>
          <p:cNvPicPr>
            <a:picLocks noChangeAspect="1" noChangeArrowheads="1"/>
          </p:cNvPicPr>
          <p:nvPr/>
        </p:nvPicPr>
        <p:blipFill>
          <a:blip r:embed="rId7"/>
          <a:srcRect/>
          <a:stretch>
            <a:fillRect/>
          </a:stretch>
        </p:blipFill>
        <p:spPr bwMode="auto">
          <a:xfrm>
            <a:off x="152400" y="152400"/>
            <a:ext cx="8610600" cy="10126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par>
                                <p:cTn id="8" presetID="4"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ox(in)">
                                      <p:cBhvr>
                                        <p:cTn id="10" dur="500"/>
                                        <p:tgtEl>
                                          <p:spTgt spid="11"/>
                                        </p:tgtEl>
                                      </p:cBhvr>
                                    </p:animEffect>
                                  </p:childTnLst>
                                </p:cTn>
                              </p:par>
                              <p:par>
                                <p:cTn id="11" presetID="4" presetClass="entr" presetSubtype="16" fill="hold" nodeType="with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box(in)">
                                      <p:cBhvr>
                                        <p:cTn id="13" dur="500"/>
                                        <p:tgtEl>
                                          <p:spTgt spid="5124"/>
                                        </p:tgtEl>
                                      </p:cBhvr>
                                    </p:animEffect>
                                  </p:childTnLst>
                                </p:cTn>
                              </p:par>
                              <p:par>
                                <p:cTn id="14" presetID="4" presetClass="entr" presetSubtype="16" fill="hold" nodeType="with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box(in)">
                                      <p:cBhvr>
                                        <p:cTn id="16" dur="500"/>
                                        <p:tgtEl>
                                          <p:spTgt spid="5122"/>
                                        </p:tgtEl>
                                      </p:cBhvr>
                                    </p:animEffect>
                                  </p:childTnLst>
                                </p:cTn>
                              </p:par>
                              <p:par>
                                <p:cTn id="17" presetID="4" presetClass="entr" presetSubtype="16" fill="hold" nodeType="with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box(in)">
                                      <p:cBhvr>
                                        <p:cTn id="19" dur="500"/>
                                        <p:tgtEl>
                                          <p:spTgt spid="5123"/>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ox(in)">
                                      <p:cBhvr>
                                        <p:cTn id="22" dur="500"/>
                                        <p:tgtEl>
                                          <p:spTgt spid="9"/>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ox(i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8" name="TextBox 7"/>
          <p:cNvSpPr txBox="1"/>
          <p:nvPr/>
        </p:nvSpPr>
        <p:spPr>
          <a:xfrm>
            <a:off x="0" y="5867400"/>
            <a:ext cx="9144000" cy="523220"/>
          </a:xfrm>
          <a:prstGeom prst="rect">
            <a:avLst/>
          </a:prstGeom>
          <a:noFill/>
        </p:spPr>
        <p:txBody>
          <a:bodyPr wrap="square" rtlCol="0">
            <a:spAutoFit/>
          </a:bodyPr>
          <a:lstStyle/>
          <a:p>
            <a:pPr algn="ctr"/>
            <a:r>
              <a:rPr lang="en-US" sz="2800" dirty="0" smtClean="0">
                <a:solidFill>
                  <a:schemeClr val="accent4">
                    <a:lumMod val="40000"/>
                    <a:lumOff val="60000"/>
                  </a:schemeClr>
                </a:solidFill>
              </a:rPr>
              <a:t>IMAGE OF A SOLDIER ATTACKING A ZOMBIE</a:t>
            </a:r>
            <a:endParaRPr lang="en-US" sz="2800" dirty="0">
              <a:solidFill>
                <a:schemeClr val="accent4">
                  <a:lumMod val="40000"/>
                  <a:lumOff val="60000"/>
                </a:schemeClr>
              </a:solidFill>
            </a:endParaRPr>
          </a:p>
        </p:txBody>
      </p:sp>
      <p:pic>
        <p:nvPicPr>
          <p:cNvPr id="6146" name="Picture 2"/>
          <p:cNvPicPr>
            <a:picLocks noChangeAspect="1" noChangeArrowheads="1"/>
          </p:cNvPicPr>
          <p:nvPr/>
        </p:nvPicPr>
        <p:blipFill>
          <a:blip r:embed="rId3"/>
          <a:srcRect/>
          <a:stretch>
            <a:fillRect/>
          </a:stretch>
        </p:blipFill>
        <p:spPr bwMode="auto">
          <a:xfrm>
            <a:off x="2514600" y="1752600"/>
            <a:ext cx="4057650" cy="3654664"/>
          </a:xfrm>
          <a:prstGeom prst="rect">
            <a:avLst/>
          </a:prstGeom>
          <a:noFill/>
          <a:ln w="9525">
            <a:noFill/>
            <a:miter lim="800000"/>
            <a:headEnd/>
            <a:tailEnd/>
          </a:ln>
          <a:effectLst/>
        </p:spPr>
      </p:pic>
      <p:pic>
        <p:nvPicPr>
          <p:cNvPr id="7" name="Picture 4" descr="Image by FlamingText.com"/>
          <p:cNvPicPr>
            <a:picLocks noChangeAspect="1" noChangeArrowheads="1"/>
          </p:cNvPicPr>
          <p:nvPr/>
        </p:nvPicPr>
        <p:blipFill>
          <a:blip r:embed="rId4"/>
          <a:srcRect/>
          <a:stretch>
            <a:fillRect/>
          </a:stretch>
        </p:blipFill>
        <p:spPr bwMode="auto">
          <a:xfrm>
            <a:off x="152400" y="152400"/>
            <a:ext cx="8610600" cy="10126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 to="" calcmode="lin" valueType="num">
                                      <p:cBhvr>
                                        <p:cTn id="10" dur="1" fill="hold"/>
                                        <p:tgtEl>
                                          <p:spTgt spid="6146"/>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to="" calcmode="lin" valueType="num">
                                      <p:cBhvr>
                                        <p:cTn id="13" dur="1" fill="hold"/>
                                        <p:tgtEl>
                                          <p:spTgt spid="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8" name="TextBox 7"/>
          <p:cNvSpPr txBox="1"/>
          <p:nvPr/>
        </p:nvSpPr>
        <p:spPr>
          <a:xfrm>
            <a:off x="0" y="5867400"/>
            <a:ext cx="9144000" cy="954107"/>
          </a:xfrm>
          <a:prstGeom prst="rect">
            <a:avLst/>
          </a:prstGeom>
          <a:noFill/>
        </p:spPr>
        <p:txBody>
          <a:bodyPr wrap="square" rtlCol="0">
            <a:spAutoFit/>
          </a:bodyPr>
          <a:lstStyle/>
          <a:p>
            <a:pPr algn="ctr"/>
            <a:r>
              <a:rPr lang="en-US" sz="2800" dirty="0" smtClean="0">
                <a:solidFill>
                  <a:schemeClr val="accent4">
                    <a:lumMod val="40000"/>
                    <a:lumOff val="60000"/>
                  </a:schemeClr>
                </a:solidFill>
              </a:rPr>
              <a:t>IMAGES OF PLANE FLYING OVER DROPPING A PARACHUTE AND SHOOTING DOWN ZOMBIES</a:t>
            </a:r>
            <a:endParaRPr lang="en-US" sz="2800" dirty="0">
              <a:solidFill>
                <a:schemeClr val="accent4">
                  <a:lumMod val="40000"/>
                  <a:lumOff val="60000"/>
                </a:schemeClr>
              </a:solidFill>
            </a:endParaRPr>
          </a:p>
        </p:txBody>
      </p:sp>
      <p:pic>
        <p:nvPicPr>
          <p:cNvPr id="7170" name="Picture 2"/>
          <p:cNvPicPr>
            <a:picLocks noChangeAspect="1" noChangeArrowheads="1"/>
          </p:cNvPicPr>
          <p:nvPr/>
        </p:nvPicPr>
        <p:blipFill>
          <a:blip r:embed="rId3"/>
          <a:srcRect/>
          <a:stretch>
            <a:fillRect/>
          </a:stretch>
        </p:blipFill>
        <p:spPr bwMode="auto">
          <a:xfrm>
            <a:off x="1295400" y="838200"/>
            <a:ext cx="6324600" cy="2971800"/>
          </a:xfrm>
          <a:prstGeom prst="rect">
            <a:avLst/>
          </a:prstGeom>
          <a:noFill/>
          <a:ln w="9525">
            <a:noFill/>
            <a:miter lim="800000"/>
            <a:headEnd/>
            <a:tailEnd/>
          </a:ln>
          <a:effectLst/>
        </p:spPr>
      </p:pic>
      <p:pic>
        <p:nvPicPr>
          <p:cNvPr id="7175" name="Picture 7"/>
          <p:cNvPicPr>
            <a:picLocks noChangeAspect="1" noChangeArrowheads="1"/>
          </p:cNvPicPr>
          <p:nvPr/>
        </p:nvPicPr>
        <p:blipFill>
          <a:blip r:embed="rId4"/>
          <a:srcRect/>
          <a:stretch>
            <a:fillRect/>
          </a:stretch>
        </p:blipFill>
        <p:spPr bwMode="auto">
          <a:xfrm>
            <a:off x="0" y="3886200"/>
            <a:ext cx="1809750" cy="1524000"/>
          </a:xfrm>
          <a:prstGeom prst="rect">
            <a:avLst/>
          </a:prstGeom>
          <a:noFill/>
          <a:ln w="9525">
            <a:noFill/>
            <a:miter lim="800000"/>
            <a:headEnd/>
            <a:tailEnd/>
          </a:ln>
          <a:effectLst/>
        </p:spPr>
      </p:pic>
      <p:pic>
        <p:nvPicPr>
          <p:cNvPr id="7176" name="Picture 8"/>
          <p:cNvPicPr>
            <a:picLocks noChangeAspect="1" noChangeArrowheads="1"/>
          </p:cNvPicPr>
          <p:nvPr/>
        </p:nvPicPr>
        <p:blipFill>
          <a:blip r:embed="rId5"/>
          <a:srcRect/>
          <a:stretch>
            <a:fillRect/>
          </a:stretch>
        </p:blipFill>
        <p:spPr bwMode="auto">
          <a:xfrm>
            <a:off x="1828800" y="3886200"/>
            <a:ext cx="1828800" cy="1524000"/>
          </a:xfrm>
          <a:prstGeom prst="rect">
            <a:avLst/>
          </a:prstGeom>
          <a:noFill/>
          <a:ln w="9525">
            <a:noFill/>
            <a:miter lim="800000"/>
            <a:headEnd/>
            <a:tailEnd/>
          </a:ln>
          <a:effectLst/>
        </p:spPr>
      </p:pic>
      <p:pic>
        <p:nvPicPr>
          <p:cNvPr id="7177" name="Picture 9"/>
          <p:cNvPicPr>
            <a:picLocks noChangeAspect="1" noChangeArrowheads="1"/>
          </p:cNvPicPr>
          <p:nvPr/>
        </p:nvPicPr>
        <p:blipFill>
          <a:blip r:embed="rId6"/>
          <a:srcRect/>
          <a:stretch>
            <a:fillRect/>
          </a:stretch>
        </p:blipFill>
        <p:spPr bwMode="auto">
          <a:xfrm>
            <a:off x="3581400" y="3886200"/>
            <a:ext cx="1781175" cy="1524000"/>
          </a:xfrm>
          <a:prstGeom prst="rect">
            <a:avLst/>
          </a:prstGeom>
          <a:noFill/>
          <a:ln w="9525">
            <a:noFill/>
            <a:miter lim="800000"/>
            <a:headEnd/>
            <a:tailEnd/>
          </a:ln>
          <a:effectLst/>
        </p:spPr>
      </p:pic>
      <p:pic>
        <p:nvPicPr>
          <p:cNvPr id="7178" name="Picture 10"/>
          <p:cNvPicPr>
            <a:picLocks noChangeAspect="1" noChangeArrowheads="1"/>
          </p:cNvPicPr>
          <p:nvPr/>
        </p:nvPicPr>
        <p:blipFill>
          <a:blip r:embed="rId7"/>
          <a:srcRect/>
          <a:stretch>
            <a:fillRect/>
          </a:stretch>
        </p:blipFill>
        <p:spPr bwMode="auto">
          <a:xfrm>
            <a:off x="5334000" y="3886200"/>
            <a:ext cx="1828800" cy="1495425"/>
          </a:xfrm>
          <a:prstGeom prst="rect">
            <a:avLst/>
          </a:prstGeom>
          <a:noFill/>
          <a:ln w="9525">
            <a:noFill/>
            <a:miter lim="800000"/>
            <a:headEnd/>
            <a:tailEnd/>
          </a:ln>
          <a:effectLst/>
        </p:spPr>
      </p:pic>
      <p:pic>
        <p:nvPicPr>
          <p:cNvPr id="7179" name="Picture 11"/>
          <p:cNvPicPr>
            <a:picLocks noChangeAspect="1" noChangeArrowheads="1"/>
          </p:cNvPicPr>
          <p:nvPr/>
        </p:nvPicPr>
        <p:blipFill>
          <a:blip r:embed="rId8"/>
          <a:srcRect/>
          <a:stretch>
            <a:fillRect/>
          </a:stretch>
        </p:blipFill>
        <p:spPr bwMode="auto">
          <a:xfrm>
            <a:off x="7124700" y="3886200"/>
            <a:ext cx="2019300" cy="1457325"/>
          </a:xfrm>
          <a:prstGeom prst="rect">
            <a:avLst/>
          </a:prstGeom>
          <a:noFill/>
          <a:ln w="9525">
            <a:noFill/>
            <a:miter lim="800000"/>
            <a:headEnd/>
            <a:tailEnd/>
          </a:ln>
          <a:effectLst/>
        </p:spPr>
      </p:pic>
      <p:pic>
        <p:nvPicPr>
          <p:cNvPr id="16" name="Picture 4" descr="Image by FlamingText.com"/>
          <p:cNvPicPr>
            <a:picLocks noChangeAspect="1" noChangeArrowheads="1"/>
          </p:cNvPicPr>
          <p:nvPr/>
        </p:nvPicPr>
        <p:blipFill>
          <a:blip r:embed="rId9"/>
          <a:srcRect/>
          <a:stretch>
            <a:fillRect/>
          </a:stretch>
        </p:blipFill>
        <p:spPr bwMode="auto">
          <a:xfrm>
            <a:off x="152400" y="152400"/>
            <a:ext cx="8610600" cy="10126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dissolve">
                                      <p:cBhvr>
                                        <p:cTn id="10" dur="500"/>
                                        <p:tgtEl>
                                          <p:spTgt spid="7170"/>
                                        </p:tgtEl>
                                      </p:cBhvr>
                                    </p:animEffect>
                                  </p:childTnLst>
                                </p:cTn>
                              </p:par>
                              <p:par>
                                <p:cTn id="11" presetID="9" presetClass="entr" presetSubtype="0" fill="hold" nodeType="withEffect">
                                  <p:stCondLst>
                                    <p:cond delay="0"/>
                                  </p:stCondLst>
                                  <p:childTnLst>
                                    <p:set>
                                      <p:cBhvr>
                                        <p:cTn id="12" dur="1" fill="hold">
                                          <p:stCondLst>
                                            <p:cond delay="0"/>
                                          </p:stCondLst>
                                        </p:cTn>
                                        <p:tgtEl>
                                          <p:spTgt spid="7175"/>
                                        </p:tgtEl>
                                        <p:attrNameLst>
                                          <p:attrName>style.visibility</p:attrName>
                                        </p:attrNameLst>
                                      </p:cBhvr>
                                      <p:to>
                                        <p:strVal val="visible"/>
                                      </p:to>
                                    </p:set>
                                    <p:animEffect transition="in" filter="dissolve">
                                      <p:cBhvr>
                                        <p:cTn id="13" dur="500"/>
                                        <p:tgtEl>
                                          <p:spTgt spid="7175"/>
                                        </p:tgtEl>
                                      </p:cBhvr>
                                    </p:animEffect>
                                  </p:childTnLst>
                                </p:cTn>
                              </p:par>
                              <p:par>
                                <p:cTn id="14" presetID="9" presetClass="entr" presetSubtype="0" fill="hold" nodeType="withEffect">
                                  <p:stCondLst>
                                    <p:cond delay="0"/>
                                  </p:stCondLst>
                                  <p:childTnLst>
                                    <p:set>
                                      <p:cBhvr>
                                        <p:cTn id="15" dur="1" fill="hold">
                                          <p:stCondLst>
                                            <p:cond delay="0"/>
                                          </p:stCondLst>
                                        </p:cTn>
                                        <p:tgtEl>
                                          <p:spTgt spid="7176"/>
                                        </p:tgtEl>
                                        <p:attrNameLst>
                                          <p:attrName>style.visibility</p:attrName>
                                        </p:attrNameLst>
                                      </p:cBhvr>
                                      <p:to>
                                        <p:strVal val="visible"/>
                                      </p:to>
                                    </p:set>
                                    <p:animEffect transition="in" filter="dissolve">
                                      <p:cBhvr>
                                        <p:cTn id="16" dur="500"/>
                                        <p:tgtEl>
                                          <p:spTgt spid="7176"/>
                                        </p:tgtEl>
                                      </p:cBhvr>
                                    </p:animEffect>
                                  </p:childTnLst>
                                </p:cTn>
                              </p:par>
                              <p:par>
                                <p:cTn id="17" presetID="9" presetClass="entr" presetSubtype="0" fill="hold" nodeType="withEffect">
                                  <p:stCondLst>
                                    <p:cond delay="0"/>
                                  </p:stCondLst>
                                  <p:childTnLst>
                                    <p:set>
                                      <p:cBhvr>
                                        <p:cTn id="18" dur="1" fill="hold">
                                          <p:stCondLst>
                                            <p:cond delay="0"/>
                                          </p:stCondLst>
                                        </p:cTn>
                                        <p:tgtEl>
                                          <p:spTgt spid="7177"/>
                                        </p:tgtEl>
                                        <p:attrNameLst>
                                          <p:attrName>style.visibility</p:attrName>
                                        </p:attrNameLst>
                                      </p:cBhvr>
                                      <p:to>
                                        <p:strVal val="visible"/>
                                      </p:to>
                                    </p:set>
                                    <p:animEffect transition="in" filter="dissolve">
                                      <p:cBhvr>
                                        <p:cTn id="19" dur="500"/>
                                        <p:tgtEl>
                                          <p:spTgt spid="7177"/>
                                        </p:tgtEl>
                                      </p:cBhvr>
                                    </p:animEffect>
                                  </p:childTnLst>
                                </p:cTn>
                              </p:par>
                              <p:par>
                                <p:cTn id="20" presetID="9" presetClass="entr" presetSubtype="0" fill="hold" nodeType="withEffect">
                                  <p:stCondLst>
                                    <p:cond delay="0"/>
                                  </p:stCondLst>
                                  <p:childTnLst>
                                    <p:set>
                                      <p:cBhvr>
                                        <p:cTn id="21" dur="1" fill="hold">
                                          <p:stCondLst>
                                            <p:cond delay="0"/>
                                          </p:stCondLst>
                                        </p:cTn>
                                        <p:tgtEl>
                                          <p:spTgt spid="7178"/>
                                        </p:tgtEl>
                                        <p:attrNameLst>
                                          <p:attrName>style.visibility</p:attrName>
                                        </p:attrNameLst>
                                      </p:cBhvr>
                                      <p:to>
                                        <p:strVal val="visible"/>
                                      </p:to>
                                    </p:set>
                                    <p:animEffect transition="in" filter="dissolve">
                                      <p:cBhvr>
                                        <p:cTn id="22" dur="500"/>
                                        <p:tgtEl>
                                          <p:spTgt spid="7178"/>
                                        </p:tgtEl>
                                      </p:cBhvr>
                                    </p:animEffect>
                                  </p:childTnLst>
                                </p:cTn>
                              </p:par>
                              <p:par>
                                <p:cTn id="23" presetID="9" presetClass="entr" presetSubtype="0" fill="hold" nodeType="withEffect">
                                  <p:stCondLst>
                                    <p:cond delay="0"/>
                                  </p:stCondLst>
                                  <p:childTnLst>
                                    <p:set>
                                      <p:cBhvr>
                                        <p:cTn id="24" dur="1" fill="hold">
                                          <p:stCondLst>
                                            <p:cond delay="0"/>
                                          </p:stCondLst>
                                        </p:cTn>
                                        <p:tgtEl>
                                          <p:spTgt spid="7179"/>
                                        </p:tgtEl>
                                        <p:attrNameLst>
                                          <p:attrName>style.visibility</p:attrName>
                                        </p:attrNameLst>
                                      </p:cBhvr>
                                      <p:to>
                                        <p:strVal val="visible"/>
                                      </p:to>
                                    </p:set>
                                    <p:animEffect transition="in" filter="dissolve">
                                      <p:cBhvr>
                                        <p:cTn id="25" dur="500"/>
                                        <p:tgtEl>
                                          <p:spTgt spid="7179"/>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amond(in)">
                                      <p:cBhvr>
                                        <p:cTn id="3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8" name="TextBox 7"/>
          <p:cNvSpPr txBox="1"/>
          <p:nvPr/>
        </p:nvSpPr>
        <p:spPr>
          <a:xfrm>
            <a:off x="0" y="5867400"/>
            <a:ext cx="9144000" cy="523220"/>
          </a:xfrm>
          <a:prstGeom prst="rect">
            <a:avLst/>
          </a:prstGeom>
          <a:noFill/>
        </p:spPr>
        <p:txBody>
          <a:bodyPr wrap="square" rtlCol="0">
            <a:spAutoFit/>
          </a:bodyPr>
          <a:lstStyle/>
          <a:p>
            <a:pPr algn="ctr"/>
            <a:r>
              <a:rPr lang="en-US" sz="2800" dirty="0" smtClean="0">
                <a:solidFill>
                  <a:schemeClr val="accent4">
                    <a:lumMod val="40000"/>
                    <a:lumOff val="60000"/>
                  </a:schemeClr>
                </a:solidFill>
              </a:rPr>
              <a:t>IMAGES OF SCOUTS AND SOLDIERS AVOIDING OBSTACLES</a:t>
            </a:r>
            <a:endParaRPr lang="en-US" sz="2800" dirty="0">
              <a:solidFill>
                <a:schemeClr val="accent4">
                  <a:lumMod val="40000"/>
                  <a:lumOff val="60000"/>
                </a:schemeClr>
              </a:solidFill>
            </a:endParaRPr>
          </a:p>
        </p:txBody>
      </p:sp>
      <p:pic>
        <p:nvPicPr>
          <p:cNvPr id="8194" name="Picture 2"/>
          <p:cNvPicPr>
            <a:picLocks noChangeAspect="1" noChangeArrowheads="1"/>
          </p:cNvPicPr>
          <p:nvPr/>
        </p:nvPicPr>
        <p:blipFill>
          <a:blip r:embed="rId3"/>
          <a:srcRect/>
          <a:stretch>
            <a:fillRect/>
          </a:stretch>
        </p:blipFill>
        <p:spPr bwMode="auto">
          <a:xfrm>
            <a:off x="609600" y="1219200"/>
            <a:ext cx="3048000" cy="1862329"/>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4800600" y="1219200"/>
            <a:ext cx="3048000" cy="1905000"/>
          </a:xfrm>
          <a:prstGeom prst="rect">
            <a:avLst/>
          </a:prstGeom>
          <a:noFill/>
          <a:ln w="9525">
            <a:noFill/>
            <a:miter lim="800000"/>
            <a:headEnd/>
            <a:tailEnd/>
          </a:ln>
          <a:effectLst/>
        </p:spPr>
      </p:pic>
      <p:pic>
        <p:nvPicPr>
          <p:cNvPr id="8197" name="Picture 5"/>
          <p:cNvPicPr>
            <a:picLocks noChangeAspect="1" noChangeArrowheads="1"/>
          </p:cNvPicPr>
          <p:nvPr/>
        </p:nvPicPr>
        <p:blipFill>
          <a:blip r:embed="rId5"/>
          <a:srcRect/>
          <a:stretch>
            <a:fillRect/>
          </a:stretch>
        </p:blipFill>
        <p:spPr bwMode="auto">
          <a:xfrm>
            <a:off x="609600" y="3581400"/>
            <a:ext cx="3048000" cy="1905000"/>
          </a:xfrm>
          <a:prstGeom prst="rect">
            <a:avLst/>
          </a:prstGeom>
          <a:noFill/>
          <a:ln w="9525">
            <a:noFill/>
            <a:miter lim="800000"/>
            <a:headEnd/>
            <a:tailEnd/>
          </a:ln>
          <a:effectLst/>
        </p:spPr>
      </p:pic>
      <p:pic>
        <p:nvPicPr>
          <p:cNvPr id="8198" name="Picture 6"/>
          <p:cNvPicPr>
            <a:picLocks noChangeAspect="1" noChangeArrowheads="1"/>
          </p:cNvPicPr>
          <p:nvPr/>
        </p:nvPicPr>
        <p:blipFill>
          <a:blip r:embed="rId6"/>
          <a:srcRect/>
          <a:stretch>
            <a:fillRect/>
          </a:stretch>
        </p:blipFill>
        <p:spPr bwMode="auto">
          <a:xfrm>
            <a:off x="4800600" y="3581400"/>
            <a:ext cx="3048000" cy="1895545"/>
          </a:xfrm>
          <a:prstGeom prst="rect">
            <a:avLst/>
          </a:prstGeom>
          <a:noFill/>
          <a:ln w="9525">
            <a:noFill/>
            <a:miter lim="800000"/>
            <a:headEnd/>
            <a:tailEnd/>
          </a:ln>
          <a:effectLst/>
        </p:spPr>
      </p:pic>
      <p:pic>
        <p:nvPicPr>
          <p:cNvPr id="16" name="Picture 4" descr="Image by FlamingText.com"/>
          <p:cNvPicPr>
            <a:picLocks noChangeAspect="1" noChangeArrowheads="1"/>
          </p:cNvPicPr>
          <p:nvPr/>
        </p:nvPicPr>
        <p:blipFill>
          <a:blip r:embed="rId7"/>
          <a:srcRect/>
          <a:stretch>
            <a:fillRect/>
          </a:stretch>
        </p:blipFill>
        <p:spPr bwMode="auto">
          <a:xfrm>
            <a:off x="152400" y="152400"/>
            <a:ext cx="8610600" cy="10126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1" fill="hold"/>
                                        <p:tgtEl>
                                          <p:spTgt spid="16"/>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 to="" calcmode="lin" valueType="num">
                                      <p:cBhvr>
                                        <p:cTn id="10" dur="1" fill="hold"/>
                                        <p:tgtEl>
                                          <p:spTgt spid="8194"/>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8196"/>
                                        </p:tgtEl>
                                        <p:attrNameLst>
                                          <p:attrName>style.visibility</p:attrName>
                                        </p:attrNameLst>
                                      </p:cBhvr>
                                      <p:to>
                                        <p:strVal val="visible"/>
                                      </p:to>
                                    </p:set>
                                    <p:anim to="" calcmode="lin" valueType="num">
                                      <p:cBhvr>
                                        <p:cTn id="13" dur="1" fill="hold"/>
                                        <p:tgtEl>
                                          <p:spTgt spid="8196"/>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8197"/>
                                        </p:tgtEl>
                                        <p:attrNameLst>
                                          <p:attrName>style.visibility</p:attrName>
                                        </p:attrNameLst>
                                      </p:cBhvr>
                                      <p:to>
                                        <p:strVal val="visible"/>
                                      </p:to>
                                    </p:set>
                                    <p:anim to="" calcmode="lin" valueType="num">
                                      <p:cBhvr>
                                        <p:cTn id="16" dur="1" fill="hold"/>
                                        <p:tgtEl>
                                          <p:spTgt spid="8197"/>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8198"/>
                                        </p:tgtEl>
                                        <p:attrNameLst>
                                          <p:attrName>style.visibility</p:attrName>
                                        </p:attrNameLst>
                                      </p:cBhvr>
                                      <p:to>
                                        <p:strVal val="visible"/>
                                      </p:to>
                                    </p:set>
                                    <p:anim to="" calcmode="lin" valueType="num">
                                      <p:cBhvr>
                                        <p:cTn id="19" dur="1" fill="hold"/>
                                        <p:tgtEl>
                                          <p:spTgt spid="8198"/>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to="" calcmode="lin" valueType="num">
                                      <p:cBhvr>
                                        <p:cTn id="22" dur="1" fill="hold"/>
                                        <p:tgtEl>
                                          <p:spTgt spid="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8193" name="Picture 1"/>
          <p:cNvPicPr>
            <a:picLocks noChangeAspect="1" noChangeArrowheads="1"/>
          </p:cNvPicPr>
          <p:nvPr/>
        </p:nvPicPr>
        <p:blipFill>
          <a:blip r:embed="rId3"/>
          <a:srcRect/>
          <a:stretch>
            <a:fillRect/>
          </a:stretch>
        </p:blipFill>
        <p:spPr bwMode="auto">
          <a:xfrm>
            <a:off x="0" y="0"/>
            <a:ext cx="9144000" cy="5562600"/>
          </a:xfrm>
          <a:prstGeom prst="rect">
            <a:avLst/>
          </a:prstGeom>
          <a:noFill/>
          <a:ln w="9525">
            <a:noFill/>
            <a:miter lim="800000"/>
            <a:headEnd/>
            <a:tailEnd/>
          </a:ln>
          <a:effectLst/>
        </p:spPr>
      </p:pic>
      <p:sp>
        <p:nvSpPr>
          <p:cNvPr id="7" name="Rectangle 6"/>
          <p:cNvSpPr/>
          <p:nvPr/>
        </p:nvSpPr>
        <p:spPr>
          <a:xfrm>
            <a:off x="2514600" y="0"/>
            <a:ext cx="4343400" cy="584775"/>
          </a:xfrm>
          <a:prstGeom prst="rect">
            <a:avLst/>
          </a:prstGeom>
          <a:noFill/>
        </p:spPr>
        <p:txBody>
          <a:bodyPr wrap="square" lIns="91440" tIns="45720" rIns="91440" bIns="45720">
            <a:spAutoFit/>
          </a:bodyPr>
          <a:lstStyle/>
          <a:p>
            <a:pPr algn="ctr"/>
            <a:r>
              <a:rPr lang="en-US" sz="32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FINAL PRODUCT</a:t>
            </a:r>
            <a:endParaRPr lang="en-US" sz="32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10" name="TextBox 9"/>
          <p:cNvSpPr txBox="1"/>
          <p:nvPr/>
        </p:nvSpPr>
        <p:spPr>
          <a:xfrm>
            <a:off x="0" y="5657671"/>
            <a:ext cx="9144000" cy="923330"/>
          </a:xfrm>
          <a:prstGeom prst="rect">
            <a:avLst/>
          </a:prstGeom>
          <a:noFill/>
        </p:spPr>
        <p:txBody>
          <a:bodyPr wrap="square" rtlCol="0">
            <a:spAutoFit/>
          </a:bodyPr>
          <a:lstStyle/>
          <a:p>
            <a:pPr algn="ctr"/>
            <a:r>
              <a:rPr lang="en-US" dirty="0" smtClean="0">
                <a:solidFill>
                  <a:schemeClr val="accent1"/>
                </a:solidFill>
                <a:latin typeface="BankGothic Md BT" pitchFamily="34" charset="0"/>
              </a:rPr>
              <a:t>All these different elements combine into an extremely interesting simulation;  in which “</a:t>
            </a:r>
            <a:r>
              <a:rPr lang="en-US" dirty="0" smtClean="0">
                <a:solidFill>
                  <a:schemeClr val="accent3"/>
                </a:solidFill>
                <a:latin typeface="BankGothic Md BT" pitchFamily="34" charset="0"/>
              </a:rPr>
              <a:t>Humans (Scouts and Soldiers)</a:t>
            </a:r>
            <a:r>
              <a:rPr lang="en-US" dirty="0" smtClean="0">
                <a:solidFill>
                  <a:schemeClr val="accent1"/>
                </a:solidFill>
                <a:latin typeface="BankGothic Md BT" pitchFamily="34" charset="0"/>
              </a:rPr>
              <a:t>” compete with </a:t>
            </a:r>
            <a:r>
              <a:rPr lang="en-US" dirty="0" smtClean="0">
                <a:solidFill>
                  <a:srgbClr val="C00000"/>
                </a:solidFill>
                <a:latin typeface="BankGothic Md BT" pitchFamily="34" charset="0"/>
              </a:rPr>
              <a:t>Zombies</a:t>
            </a:r>
            <a:r>
              <a:rPr lang="en-US" dirty="0" smtClean="0">
                <a:solidFill>
                  <a:schemeClr val="accent1"/>
                </a:solidFill>
                <a:latin typeface="BankGothic Md BT" pitchFamily="34" charset="0"/>
              </a:rPr>
              <a:t> until victory or the death of the human race.</a:t>
            </a:r>
            <a:endParaRPr lang="en-US" dirty="0">
              <a:solidFill>
                <a:schemeClr val="accent1"/>
              </a:solidFill>
              <a:latin typeface="BankGothic Md BT"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30722" name="Picture 2" descr="Image by FlamingText.com"/>
          <p:cNvPicPr>
            <a:picLocks noChangeAspect="1" noChangeArrowheads="1" noCrop="1"/>
          </p:cNvPicPr>
          <p:nvPr/>
        </p:nvPicPr>
        <p:blipFill>
          <a:blip r:embed="rId3"/>
          <a:srcRect/>
          <a:stretch>
            <a:fillRect/>
          </a:stretch>
        </p:blipFill>
        <p:spPr bwMode="auto">
          <a:xfrm>
            <a:off x="457200" y="2971800"/>
            <a:ext cx="8153400" cy="845516"/>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Content Placeholder 2"/>
          <p:cNvSpPr>
            <a:spLocks noGrp="1"/>
          </p:cNvSpPr>
          <p:nvPr>
            <p:ph idx="1"/>
          </p:nvPr>
        </p:nvSpPr>
        <p:spPr>
          <a:xfrm>
            <a:off x="0" y="1143000"/>
            <a:ext cx="9144000" cy="5715000"/>
          </a:xfrm>
        </p:spPr>
        <p:txBody>
          <a:bodyPr>
            <a:normAutofit fontScale="40000" lnSpcReduction="20000"/>
          </a:bodyPr>
          <a:lstStyle/>
          <a:p>
            <a:r>
              <a:rPr lang="en-US" sz="4300" dirty="0" smtClean="0">
                <a:solidFill>
                  <a:srgbClr val="00B050"/>
                </a:solidFill>
                <a:latin typeface="BankGothic Lt BT" pitchFamily="34" charset="0"/>
              </a:rPr>
              <a:t>Process- </a:t>
            </a:r>
          </a:p>
          <a:p>
            <a:pPr>
              <a:buNone/>
            </a:pPr>
            <a:r>
              <a:rPr lang="en-US" sz="4300" dirty="0" smtClean="0">
                <a:solidFill>
                  <a:schemeClr val="bg1"/>
                </a:solidFill>
                <a:latin typeface="BankGothic Lt BT" pitchFamily="34" charset="0"/>
              </a:rPr>
              <a:t>Advantages of OOP:</a:t>
            </a:r>
          </a:p>
          <a:p>
            <a:pPr>
              <a:buFont typeface="Wingdings" pitchFamily="2" charset="2"/>
              <a:buChar char="Ø"/>
            </a:pPr>
            <a:r>
              <a:rPr lang="en-US" sz="4300" dirty="0" smtClean="0">
                <a:solidFill>
                  <a:schemeClr val="bg1"/>
                </a:solidFill>
                <a:latin typeface="BankGothic Lt BT" pitchFamily="34" charset="0"/>
              </a:rPr>
              <a:t> It helped us to use a clear modular structure during the entire coding procedure. </a:t>
            </a:r>
          </a:p>
          <a:p>
            <a:pPr>
              <a:buFont typeface="Wingdings" pitchFamily="2" charset="2"/>
              <a:buChar char="Ø"/>
            </a:pPr>
            <a:r>
              <a:rPr lang="en-US" sz="4300" dirty="0" smtClean="0">
                <a:solidFill>
                  <a:schemeClr val="bg1"/>
                </a:solidFill>
                <a:latin typeface="BankGothic Lt BT" pitchFamily="34" charset="0"/>
              </a:rPr>
              <a:t>This allowed us to implement code from a super class multiple times into other  subclasses. </a:t>
            </a:r>
          </a:p>
          <a:p>
            <a:pPr>
              <a:buFont typeface="Wingdings" pitchFamily="2" charset="2"/>
              <a:buChar char="Ø"/>
            </a:pPr>
            <a:r>
              <a:rPr lang="en-US" sz="4300" dirty="0" smtClean="0">
                <a:solidFill>
                  <a:schemeClr val="bg1"/>
                </a:solidFill>
                <a:latin typeface="BankGothic Lt BT" pitchFamily="34" charset="0"/>
              </a:rPr>
              <a:t>Example: character behavior into zombies, soldiers and scouts.</a:t>
            </a:r>
          </a:p>
          <a:p>
            <a:pPr>
              <a:buFont typeface="Wingdings" pitchFamily="2" charset="2"/>
              <a:buChar char="Ø"/>
            </a:pPr>
            <a:r>
              <a:rPr lang="en-US" sz="4300" dirty="0" smtClean="0">
                <a:solidFill>
                  <a:schemeClr val="bg1"/>
                </a:solidFill>
                <a:latin typeface="BankGothic Lt BT" pitchFamily="34" charset="0"/>
              </a:rPr>
              <a:t>This also allowed us to maintain proper coding conventions such as encapsulation of data in an efficient method through the usage of abstract and protected methods.</a:t>
            </a:r>
          </a:p>
          <a:p>
            <a:pPr>
              <a:buFont typeface="Wingdings" pitchFamily="2" charset="2"/>
              <a:buChar char="Ø"/>
            </a:pPr>
            <a:r>
              <a:rPr lang="en-US" sz="4300" dirty="0" smtClean="0">
                <a:solidFill>
                  <a:schemeClr val="bg1"/>
                </a:solidFill>
                <a:latin typeface="BankGothic Lt BT" pitchFamily="34" charset="0"/>
              </a:rPr>
              <a:t>OOP also made it easy to modify existing code when creating new classes as they can be created with small differences to existing ones.</a:t>
            </a:r>
          </a:p>
          <a:p>
            <a:pPr>
              <a:buFont typeface="Wingdings" pitchFamily="2" charset="2"/>
              <a:buChar char="Ø"/>
            </a:pPr>
            <a:r>
              <a:rPr lang="en-US" sz="4300" dirty="0" smtClean="0">
                <a:solidFill>
                  <a:schemeClr val="bg1"/>
                </a:solidFill>
                <a:latin typeface="BankGothic Lt BT" pitchFamily="34" charset="0"/>
              </a:rPr>
              <a:t>OOP provided a good foundation for the code within the simulation so that all programmers could understand code in an efficient manner.</a:t>
            </a:r>
          </a:p>
          <a:p>
            <a:endParaRPr lang="en-US" sz="4300" dirty="0" smtClean="0">
              <a:solidFill>
                <a:srgbClr val="00B050"/>
              </a:solidFill>
            </a:endParaRPr>
          </a:p>
          <a:p>
            <a:r>
              <a:rPr lang="en-US" sz="4300" dirty="0" smtClean="0">
                <a:solidFill>
                  <a:srgbClr val="00B050"/>
                </a:solidFill>
                <a:latin typeface="BankGothic Lt BT" pitchFamily="34" charset="0"/>
              </a:rPr>
              <a:t>Product-</a:t>
            </a:r>
          </a:p>
          <a:p>
            <a:pPr>
              <a:buNone/>
            </a:pPr>
            <a:r>
              <a:rPr lang="en-US" sz="4300" dirty="0" smtClean="0">
                <a:solidFill>
                  <a:schemeClr val="bg1"/>
                </a:solidFill>
                <a:latin typeface="BankGothic Lt BT" pitchFamily="34" charset="0"/>
              </a:rPr>
              <a:t>Advantages of OOP:</a:t>
            </a:r>
          </a:p>
          <a:p>
            <a:pPr>
              <a:buFont typeface="Wingdings" pitchFamily="2" charset="2"/>
              <a:buChar char="Ø"/>
            </a:pPr>
            <a:r>
              <a:rPr lang="en-US" sz="4300" dirty="0" smtClean="0">
                <a:solidFill>
                  <a:schemeClr val="bg1"/>
                </a:solidFill>
                <a:latin typeface="BankGothic Lt BT" pitchFamily="34" charset="0"/>
              </a:rPr>
              <a:t>In the end the time taken to learn how to efficiently use object oriented programming was virtually nothing in comparison to the time needed if code was done procedurally.\</a:t>
            </a:r>
          </a:p>
          <a:p>
            <a:pPr>
              <a:buFont typeface="Wingdings" pitchFamily="2" charset="2"/>
              <a:buChar char="Ø"/>
            </a:pPr>
            <a:endParaRPr lang="en-US" sz="4300" dirty="0" smtClean="0">
              <a:solidFill>
                <a:schemeClr val="bg1"/>
              </a:solidFill>
              <a:latin typeface="BankGothic Lt BT" pitchFamily="34" charset="0"/>
            </a:endParaRPr>
          </a:p>
          <a:p>
            <a:pPr>
              <a:buFont typeface="Wingdings" pitchFamily="2" charset="2"/>
              <a:buChar char="Ø"/>
            </a:pPr>
            <a:r>
              <a:rPr lang="en-US" sz="4300" dirty="0" smtClean="0">
                <a:solidFill>
                  <a:schemeClr val="bg1"/>
                </a:solidFill>
                <a:latin typeface="BankGothic Lt BT" pitchFamily="34" charset="0"/>
              </a:rPr>
              <a:t>Overall the product produced was interesting and achieved what the group desired.</a:t>
            </a:r>
          </a:p>
          <a:p>
            <a:pPr>
              <a:buFont typeface="Wingdings" pitchFamily="2" charset="2"/>
              <a:buChar char="Ø"/>
            </a:pPr>
            <a:endParaRPr lang="en-US" dirty="0" smtClean="0">
              <a:solidFill>
                <a:schemeClr val="bg1"/>
              </a:solidFill>
              <a:latin typeface="BankGothic Lt BT" pitchFamily="34" charset="0"/>
            </a:endParaRPr>
          </a:p>
          <a:p>
            <a:endParaRPr lang="en-US" dirty="0">
              <a:solidFill>
                <a:schemeClr val="bg1"/>
              </a:solidFill>
            </a:endParaRPr>
          </a:p>
        </p:txBody>
      </p:sp>
      <p:pic>
        <p:nvPicPr>
          <p:cNvPr id="9218" name="Picture 2" descr="Image by FlamingText.com"/>
          <p:cNvPicPr>
            <a:picLocks noChangeAspect="1" noChangeArrowheads="1"/>
          </p:cNvPicPr>
          <p:nvPr/>
        </p:nvPicPr>
        <p:blipFill>
          <a:blip r:embed="rId3"/>
          <a:srcRect/>
          <a:stretch>
            <a:fillRect/>
          </a:stretch>
        </p:blipFill>
        <p:spPr bwMode="auto">
          <a:xfrm>
            <a:off x="1143000" y="0"/>
            <a:ext cx="6791325" cy="15811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4"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from="(-#ppt_w/2)" to="(#ppt_x)" calcmode="lin" valueType="num">
                                      <p:cBhvr>
                                        <p:cTn id="13" dur="600" fill="hold">
                                          <p:stCondLst>
                                            <p:cond delay="0"/>
                                          </p:stCondLst>
                                        </p:cTn>
                                        <p:tgtEl>
                                          <p:spTgt spid="3">
                                            <p:txEl>
                                              <p:pRg st="0" end="0"/>
                                            </p:txEl>
                                          </p:spTgt>
                                        </p:tgtEl>
                                        <p:attrNameLst>
                                          <p:attrName>ppt_x</p:attrName>
                                        </p:attrNameLst>
                                      </p:cBhvr>
                                    </p:anim>
                                    <p:anim from="0" to="-1.0" calcmode="lin" valueType="num">
                                      <p:cBhvr>
                                        <p:cTn id="14" dur="200" decel="50000" autoRev="1" fill="hold">
                                          <p:stCondLst>
                                            <p:cond delay="600"/>
                                          </p:stCondLst>
                                        </p:cTn>
                                        <p:tgtEl>
                                          <p:spTgt spid="3">
                                            <p:txEl>
                                              <p:pRg st="0" end="0"/>
                                            </p:txEl>
                                          </p:spTgt>
                                        </p:tgtEl>
                                        <p:attrNameLst>
                                          <p:attrName>xshear</p:attrName>
                                        </p:attrNameLst>
                                      </p:cBhvr>
                                    </p:anim>
                                    <p:animScale>
                                      <p:cBhvr>
                                        <p:cTn id="15" dur="200" decel="100000" autoRev="1" fill="hold">
                                          <p:stCondLst>
                                            <p:cond delay="600"/>
                                          </p:stCondLst>
                                        </p:cTn>
                                        <p:tgtEl>
                                          <p:spTgt spid="3">
                                            <p:txEl>
                                              <p:pRg st="0" end="0"/>
                                            </p:txEl>
                                          </p:spTgt>
                                        </p:tgtEl>
                                      </p:cBhvr>
                                      <p:from x="100000" y="100000"/>
                                      <p:to x="80000" y="100000"/>
                                    </p:animScale>
                                    <p:anim by="(#ppt_h/3+#ppt_w*0.1)" calcmode="lin" valueType="num">
                                      <p:cBhvr additive="sum">
                                        <p:cTn id="16" dur="200" decel="100000" autoRev="1" fill="hold">
                                          <p:stCondLst>
                                            <p:cond delay="600"/>
                                          </p:stCondLst>
                                        </p:cTn>
                                        <p:tgtEl>
                                          <p:spTgt spid="3">
                                            <p:txEl>
                                              <p:pRg st="0" end="0"/>
                                            </p:txEl>
                                          </p:spTgt>
                                        </p:tgtEl>
                                        <p:attrNameLst>
                                          <p:attrName>ppt_x</p:attrName>
                                        </p:attrNameLst>
                                      </p:cBhvr>
                                    </p:anim>
                                  </p:childTnLst>
                                </p:cTn>
                              </p:par>
                              <p:par>
                                <p:cTn id="17" presetID="34"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from="(-#ppt_w/2)" to="(#ppt_x)" calcmode="lin" valueType="num">
                                      <p:cBhvr>
                                        <p:cTn id="19" dur="600" fill="hold">
                                          <p:stCondLst>
                                            <p:cond delay="0"/>
                                          </p:stCondLst>
                                        </p:cTn>
                                        <p:tgtEl>
                                          <p:spTgt spid="3">
                                            <p:txEl>
                                              <p:pRg st="1" end="1"/>
                                            </p:txEl>
                                          </p:spTgt>
                                        </p:tgtEl>
                                        <p:attrNameLst>
                                          <p:attrName>ppt_x</p:attrName>
                                        </p:attrNameLst>
                                      </p:cBhvr>
                                    </p:anim>
                                    <p:anim from="0" to="-1.0" calcmode="lin" valueType="num">
                                      <p:cBhvr>
                                        <p:cTn id="20" dur="200" decel="50000" autoRev="1" fill="hold">
                                          <p:stCondLst>
                                            <p:cond delay="600"/>
                                          </p:stCondLst>
                                        </p:cTn>
                                        <p:tgtEl>
                                          <p:spTgt spid="3">
                                            <p:txEl>
                                              <p:pRg st="1" end="1"/>
                                            </p:txEl>
                                          </p:spTgt>
                                        </p:tgtEl>
                                        <p:attrNameLst>
                                          <p:attrName>xshear</p:attrName>
                                        </p:attrNameLst>
                                      </p:cBhvr>
                                    </p:anim>
                                    <p:animScale>
                                      <p:cBhvr>
                                        <p:cTn id="21" dur="200" decel="100000" autoRev="1" fill="hold">
                                          <p:stCondLst>
                                            <p:cond delay="600"/>
                                          </p:stCondLst>
                                        </p:cTn>
                                        <p:tgtEl>
                                          <p:spTgt spid="3">
                                            <p:txEl>
                                              <p:pRg st="1" end="1"/>
                                            </p:txEl>
                                          </p:spTgt>
                                        </p:tgtEl>
                                      </p:cBhvr>
                                      <p:from x="100000" y="100000"/>
                                      <p:to x="80000" y="100000"/>
                                    </p:animScale>
                                    <p:anim by="(#ppt_h/3+#ppt_w*0.1)" calcmode="lin" valueType="num">
                                      <p:cBhvr additive="sum">
                                        <p:cTn id="22" dur="200" decel="100000" autoRev="1" fill="hold">
                                          <p:stCondLst>
                                            <p:cond delay="600"/>
                                          </p:stCondLst>
                                        </p:cTn>
                                        <p:tgtEl>
                                          <p:spTgt spid="3">
                                            <p:txEl>
                                              <p:pRg st="1" end="1"/>
                                            </p:txEl>
                                          </p:spTgt>
                                        </p:tgtEl>
                                        <p:attrNameLst>
                                          <p:attrName>ppt_x</p:attrName>
                                        </p:attrNameLst>
                                      </p:cBhvr>
                                    </p:anim>
                                  </p:childTnLst>
                                </p:cTn>
                              </p:par>
                              <p:par>
                                <p:cTn id="23" presetID="34"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from="(-#ppt_w/2)" to="(#ppt_x)" calcmode="lin" valueType="num">
                                      <p:cBhvr>
                                        <p:cTn id="25" dur="600" fill="hold">
                                          <p:stCondLst>
                                            <p:cond delay="0"/>
                                          </p:stCondLst>
                                        </p:cTn>
                                        <p:tgtEl>
                                          <p:spTgt spid="3">
                                            <p:txEl>
                                              <p:pRg st="2" end="2"/>
                                            </p:txEl>
                                          </p:spTgt>
                                        </p:tgtEl>
                                        <p:attrNameLst>
                                          <p:attrName>ppt_x</p:attrName>
                                        </p:attrNameLst>
                                      </p:cBhvr>
                                    </p:anim>
                                    <p:anim from="0" to="-1.0" calcmode="lin" valueType="num">
                                      <p:cBhvr>
                                        <p:cTn id="26" dur="200" decel="50000" autoRev="1" fill="hold">
                                          <p:stCondLst>
                                            <p:cond delay="600"/>
                                          </p:stCondLst>
                                        </p:cTn>
                                        <p:tgtEl>
                                          <p:spTgt spid="3">
                                            <p:txEl>
                                              <p:pRg st="2" end="2"/>
                                            </p:txEl>
                                          </p:spTgt>
                                        </p:tgtEl>
                                        <p:attrNameLst>
                                          <p:attrName>xshear</p:attrName>
                                        </p:attrNameLst>
                                      </p:cBhvr>
                                    </p:anim>
                                    <p:animScale>
                                      <p:cBhvr>
                                        <p:cTn id="27" dur="200" decel="100000" autoRev="1" fill="hold">
                                          <p:stCondLst>
                                            <p:cond delay="600"/>
                                          </p:stCondLst>
                                        </p:cTn>
                                        <p:tgtEl>
                                          <p:spTgt spid="3">
                                            <p:txEl>
                                              <p:pRg st="2" end="2"/>
                                            </p:txEl>
                                          </p:spTgt>
                                        </p:tgtEl>
                                      </p:cBhvr>
                                      <p:from x="100000" y="100000"/>
                                      <p:to x="80000" y="100000"/>
                                    </p:animScale>
                                    <p:anim by="(#ppt_h/3+#ppt_w*0.1)" calcmode="lin" valueType="num">
                                      <p:cBhvr additive="sum">
                                        <p:cTn id="28" dur="200" decel="100000" autoRev="1" fill="hold">
                                          <p:stCondLst>
                                            <p:cond delay="600"/>
                                          </p:stCondLst>
                                        </p:cTn>
                                        <p:tgtEl>
                                          <p:spTgt spid="3">
                                            <p:txEl>
                                              <p:pRg st="2" end="2"/>
                                            </p:txEl>
                                          </p:spTgt>
                                        </p:tgtEl>
                                        <p:attrNameLst>
                                          <p:attrName>ppt_x</p:attrName>
                                        </p:attrNameLst>
                                      </p:cBhvr>
                                    </p:anim>
                                  </p:childTnLst>
                                </p:cTn>
                              </p:par>
                              <p:par>
                                <p:cTn id="29" presetID="34"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from="(-#ppt_w/2)" to="(#ppt_x)" calcmode="lin" valueType="num">
                                      <p:cBhvr>
                                        <p:cTn id="31" dur="600" fill="hold">
                                          <p:stCondLst>
                                            <p:cond delay="0"/>
                                          </p:stCondLst>
                                        </p:cTn>
                                        <p:tgtEl>
                                          <p:spTgt spid="3">
                                            <p:txEl>
                                              <p:pRg st="3" end="3"/>
                                            </p:txEl>
                                          </p:spTgt>
                                        </p:tgtEl>
                                        <p:attrNameLst>
                                          <p:attrName>ppt_x</p:attrName>
                                        </p:attrNameLst>
                                      </p:cBhvr>
                                    </p:anim>
                                    <p:anim from="0" to="-1.0" calcmode="lin" valueType="num">
                                      <p:cBhvr>
                                        <p:cTn id="32" dur="200" decel="50000" autoRev="1" fill="hold">
                                          <p:stCondLst>
                                            <p:cond delay="600"/>
                                          </p:stCondLst>
                                        </p:cTn>
                                        <p:tgtEl>
                                          <p:spTgt spid="3">
                                            <p:txEl>
                                              <p:pRg st="3" end="3"/>
                                            </p:txEl>
                                          </p:spTgt>
                                        </p:tgtEl>
                                        <p:attrNameLst>
                                          <p:attrName>xshear</p:attrName>
                                        </p:attrNameLst>
                                      </p:cBhvr>
                                    </p:anim>
                                    <p:animScale>
                                      <p:cBhvr>
                                        <p:cTn id="33" dur="200" decel="100000" autoRev="1" fill="hold">
                                          <p:stCondLst>
                                            <p:cond delay="600"/>
                                          </p:stCondLst>
                                        </p:cTn>
                                        <p:tgtEl>
                                          <p:spTgt spid="3">
                                            <p:txEl>
                                              <p:pRg st="3" end="3"/>
                                            </p:txEl>
                                          </p:spTgt>
                                        </p:tgtEl>
                                      </p:cBhvr>
                                      <p:from x="100000" y="100000"/>
                                      <p:to x="80000" y="100000"/>
                                    </p:animScale>
                                    <p:anim by="(#ppt_h/3+#ppt_w*0.1)" calcmode="lin" valueType="num">
                                      <p:cBhvr additive="sum">
                                        <p:cTn id="34" dur="200" decel="100000" autoRev="1" fill="hold">
                                          <p:stCondLst>
                                            <p:cond delay="600"/>
                                          </p:stCondLst>
                                        </p:cTn>
                                        <p:tgtEl>
                                          <p:spTgt spid="3">
                                            <p:txEl>
                                              <p:pRg st="3" end="3"/>
                                            </p:txEl>
                                          </p:spTgt>
                                        </p:tgtEl>
                                        <p:attrNameLst>
                                          <p:attrName>ppt_x</p:attrName>
                                        </p:attrNameLst>
                                      </p:cBhvr>
                                    </p:anim>
                                  </p:childTnLst>
                                </p:cTn>
                              </p:par>
                              <p:par>
                                <p:cTn id="35" presetID="34"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from="(-#ppt_w/2)" to="(#ppt_x)" calcmode="lin" valueType="num">
                                      <p:cBhvr>
                                        <p:cTn id="37" dur="600" fill="hold">
                                          <p:stCondLst>
                                            <p:cond delay="0"/>
                                          </p:stCondLst>
                                        </p:cTn>
                                        <p:tgtEl>
                                          <p:spTgt spid="3">
                                            <p:txEl>
                                              <p:pRg st="4" end="4"/>
                                            </p:txEl>
                                          </p:spTgt>
                                        </p:tgtEl>
                                        <p:attrNameLst>
                                          <p:attrName>ppt_x</p:attrName>
                                        </p:attrNameLst>
                                      </p:cBhvr>
                                    </p:anim>
                                    <p:anim from="0" to="-1.0" calcmode="lin" valueType="num">
                                      <p:cBhvr>
                                        <p:cTn id="38" dur="200" decel="50000" autoRev="1" fill="hold">
                                          <p:stCondLst>
                                            <p:cond delay="600"/>
                                          </p:stCondLst>
                                        </p:cTn>
                                        <p:tgtEl>
                                          <p:spTgt spid="3">
                                            <p:txEl>
                                              <p:pRg st="4" end="4"/>
                                            </p:txEl>
                                          </p:spTgt>
                                        </p:tgtEl>
                                        <p:attrNameLst>
                                          <p:attrName>xshear</p:attrName>
                                        </p:attrNameLst>
                                      </p:cBhvr>
                                    </p:anim>
                                    <p:animScale>
                                      <p:cBhvr>
                                        <p:cTn id="39" dur="200" decel="100000" autoRev="1" fill="hold">
                                          <p:stCondLst>
                                            <p:cond delay="600"/>
                                          </p:stCondLst>
                                        </p:cTn>
                                        <p:tgtEl>
                                          <p:spTgt spid="3">
                                            <p:txEl>
                                              <p:pRg st="4" end="4"/>
                                            </p:txEl>
                                          </p:spTgt>
                                        </p:tgtEl>
                                      </p:cBhvr>
                                      <p:from x="100000" y="100000"/>
                                      <p:to x="80000" y="100000"/>
                                    </p:animScale>
                                    <p:anim by="(#ppt_h/3+#ppt_w*0.1)" calcmode="lin" valueType="num">
                                      <p:cBhvr additive="sum">
                                        <p:cTn id="40" dur="200" decel="100000" autoRev="1" fill="hold">
                                          <p:stCondLst>
                                            <p:cond delay="600"/>
                                          </p:stCondLst>
                                        </p:cTn>
                                        <p:tgtEl>
                                          <p:spTgt spid="3">
                                            <p:txEl>
                                              <p:pRg st="4" end="4"/>
                                            </p:txEl>
                                          </p:spTgt>
                                        </p:tgtEl>
                                        <p:attrNameLst>
                                          <p:attrName>ppt_x</p:attrName>
                                        </p:attrNameLst>
                                      </p:cBhvr>
                                    </p:anim>
                                  </p:childTnLst>
                                </p:cTn>
                              </p:par>
                              <p:par>
                                <p:cTn id="41" presetID="34"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from="(-#ppt_w/2)" to="(#ppt_x)" calcmode="lin" valueType="num">
                                      <p:cBhvr>
                                        <p:cTn id="43" dur="600" fill="hold">
                                          <p:stCondLst>
                                            <p:cond delay="0"/>
                                          </p:stCondLst>
                                        </p:cTn>
                                        <p:tgtEl>
                                          <p:spTgt spid="3">
                                            <p:txEl>
                                              <p:pRg st="5" end="5"/>
                                            </p:txEl>
                                          </p:spTgt>
                                        </p:tgtEl>
                                        <p:attrNameLst>
                                          <p:attrName>ppt_x</p:attrName>
                                        </p:attrNameLst>
                                      </p:cBhvr>
                                    </p:anim>
                                    <p:anim from="0" to="-1.0" calcmode="lin" valueType="num">
                                      <p:cBhvr>
                                        <p:cTn id="44" dur="200" decel="50000" autoRev="1" fill="hold">
                                          <p:stCondLst>
                                            <p:cond delay="600"/>
                                          </p:stCondLst>
                                        </p:cTn>
                                        <p:tgtEl>
                                          <p:spTgt spid="3">
                                            <p:txEl>
                                              <p:pRg st="5" end="5"/>
                                            </p:txEl>
                                          </p:spTgt>
                                        </p:tgtEl>
                                        <p:attrNameLst>
                                          <p:attrName>xshear</p:attrName>
                                        </p:attrNameLst>
                                      </p:cBhvr>
                                    </p:anim>
                                    <p:animScale>
                                      <p:cBhvr>
                                        <p:cTn id="45" dur="200" decel="100000" autoRev="1" fill="hold">
                                          <p:stCondLst>
                                            <p:cond delay="600"/>
                                          </p:stCondLst>
                                        </p:cTn>
                                        <p:tgtEl>
                                          <p:spTgt spid="3">
                                            <p:txEl>
                                              <p:pRg st="5" end="5"/>
                                            </p:txEl>
                                          </p:spTgt>
                                        </p:tgtEl>
                                      </p:cBhvr>
                                      <p:from x="100000" y="100000"/>
                                      <p:to x="80000" y="100000"/>
                                    </p:animScale>
                                    <p:anim by="(#ppt_h/3+#ppt_w*0.1)" calcmode="lin" valueType="num">
                                      <p:cBhvr additive="sum">
                                        <p:cTn id="46" dur="200" decel="100000" autoRev="1" fill="hold">
                                          <p:stCondLst>
                                            <p:cond delay="600"/>
                                          </p:stCondLst>
                                        </p:cTn>
                                        <p:tgtEl>
                                          <p:spTgt spid="3">
                                            <p:txEl>
                                              <p:pRg st="5" end="5"/>
                                            </p:txEl>
                                          </p:spTgt>
                                        </p:tgtEl>
                                        <p:attrNameLst>
                                          <p:attrName>ppt_x</p:attrName>
                                        </p:attrNameLst>
                                      </p:cBhvr>
                                    </p:anim>
                                  </p:childTnLst>
                                </p:cTn>
                              </p:par>
                              <p:par>
                                <p:cTn id="47" presetID="34" presetClass="entr" presetSubtype="0"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from="(-#ppt_w/2)" to="(#ppt_x)" calcmode="lin" valueType="num">
                                      <p:cBhvr>
                                        <p:cTn id="49" dur="600" fill="hold">
                                          <p:stCondLst>
                                            <p:cond delay="0"/>
                                          </p:stCondLst>
                                        </p:cTn>
                                        <p:tgtEl>
                                          <p:spTgt spid="3">
                                            <p:txEl>
                                              <p:pRg st="6" end="6"/>
                                            </p:txEl>
                                          </p:spTgt>
                                        </p:tgtEl>
                                        <p:attrNameLst>
                                          <p:attrName>ppt_x</p:attrName>
                                        </p:attrNameLst>
                                      </p:cBhvr>
                                    </p:anim>
                                    <p:anim from="0" to="-1.0" calcmode="lin" valueType="num">
                                      <p:cBhvr>
                                        <p:cTn id="50" dur="200" decel="50000" autoRev="1" fill="hold">
                                          <p:stCondLst>
                                            <p:cond delay="600"/>
                                          </p:stCondLst>
                                        </p:cTn>
                                        <p:tgtEl>
                                          <p:spTgt spid="3">
                                            <p:txEl>
                                              <p:pRg st="6" end="6"/>
                                            </p:txEl>
                                          </p:spTgt>
                                        </p:tgtEl>
                                        <p:attrNameLst>
                                          <p:attrName>xshear</p:attrName>
                                        </p:attrNameLst>
                                      </p:cBhvr>
                                    </p:anim>
                                    <p:animScale>
                                      <p:cBhvr>
                                        <p:cTn id="51" dur="200" decel="100000" autoRev="1" fill="hold">
                                          <p:stCondLst>
                                            <p:cond delay="600"/>
                                          </p:stCondLst>
                                        </p:cTn>
                                        <p:tgtEl>
                                          <p:spTgt spid="3">
                                            <p:txEl>
                                              <p:pRg st="6" end="6"/>
                                            </p:txEl>
                                          </p:spTgt>
                                        </p:tgtEl>
                                      </p:cBhvr>
                                      <p:from x="100000" y="100000"/>
                                      <p:to x="80000" y="100000"/>
                                    </p:animScale>
                                    <p:anim by="(#ppt_h/3+#ppt_w*0.1)" calcmode="lin" valueType="num">
                                      <p:cBhvr additive="sum">
                                        <p:cTn id="52" dur="200" decel="100000" autoRev="1" fill="hold">
                                          <p:stCondLst>
                                            <p:cond delay="600"/>
                                          </p:stCondLst>
                                        </p:cTn>
                                        <p:tgtEl>
                                          <p:spTgt spid="3">
                                            <p:txEl>
                                              <p:pRg st="6" end="6"/>
                                            </p:txEl>
                                          </p:spTgt>
                                        </p:tgtEl>
                                        <p:attrNameLst>
                                          <p:attrName>ppt_x</p:attrName>
                                        </p:attrNameLst>
                                      </p:cBhvr>
                                    </p:anim>
                                  </p:childTnLst>
                                </p:cTn>
                              </p:par>
                              <p:par>
                                <p:cTn id="53" presetID="34" presetClass="entr" presetSubtype="0" fill="hold"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from="(-#ppt_w/2)" to="(#ppt_x)" calcmode="lin" valueType="num">
                                      <p:cBhvr>
                                        <p:cTn id="55" dur="600" fill="hold">
                                          <p:stCondLst>
                                            <p:cond delay="0"/>
                                          </p:stCondLst>
                                        </p:cTn>
                                        <p:tgtEl>
                                          <p:spTgt spid="3">
                                            <p:txEl>
                                              <p:pRg st="7" end="7"/>
                                            </p:txEl>
                                          </p:spTgt>
                                        </p:tgtEl>
                                        <p:attrNameLst>
                                          <p:attrName>ppt_x</p:attrName>
                                        </p:attrNameLst>
                                      </p:cBhvr>
                                    </p:anim>
                                    <p:anim from="0" to="-1.0" calcmode="lin" valueType="num">
                                      <p:cBhvr>
                                        <p:cTn id="56" dur="200" decel="50000" autoRev="1" fill="hold">
                                          <p:stCondLst>
                                            <p:cond delay="600"/>
                                          </p:stCondLst>
                                        </p:cTn>
                                        <p:tgtEl>
                                          <p:spTgt spid="3">
                                            <p:txEl>
                                              <p:pRg st="7" end="7"/>
                                            </p:txEl>
                                          </p:spTgt>
                                        </p:tgtEl>
                                        <p:attrNameLst>
                                          <p:attrName>xshear</p:attrName>
                                        </p:attrNameLst>
                                      </p:cBhvr>
                                    </p:anim>
                                    <p:animScale>
                                      <p:cBhvr>
                                        <p:cTn id="57" dur="200" decel="100000" autoRev="1" fill="hold">
                                          <p:stCondLst>
                                            <p:cond delay="600"/>
                                          </p:stCondLst>
                                        </p:cTn>
                                        <p:tgtEl>
                                          <p:spTgt spid="3">
                                            <p:txEl>
                                              <p:pRg st="7" end="7"/>
                                            </p:txEl>
                                          </p:spTgt>
                                        </p:tgtEl>
                                      </p:cBhvr>
                                      <p:from x="100000" y="100000"/>
                                      <p:to x="80000" y="100000"/>
                                    </p:animScale>
                                    <p:anim by="(#ppt_h/3+#ppt_w*0.1)" calcmode="lin" valueType="num">
                                      <p:cBhvr additive="sum">
                                        <p:cTn id="58" dur="200" decel="100000" autoRev="1" fill="hold">
                                          <p:stCondLst>
                                            <p:cond delay="600"/>
                                          </p:stCondLst>
                                        </p:cTn>
                                        <p:tgtEl>
                                          <p:spTgt spid="3">
                                            <p:txEl>
                                              <p:pRg st="7" end="7"/>
                                            </p:txEl>
                                          </p:spTgt>
                                        </p:tgtEl>
                                        <p:attrNameLst>
                                          <p:attrName>ppt_x</p:attrName>
                                        </p:attrNameLst>
                                      </p:cBhvr>
                                    </p:anim>
                                  </p:childTnLst>
                                </p:cTn>
                              </p:par>
                              <p:par>
                                <p:cTn id="59" presetID="34" presetClass="entr" presetSubtype="0"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from="(-#ppt_w/2)" to="(#ppt_x)" calcmode="lin" valueType="num">
                                      <p:cBhvr>
                                        <p:cTn id="61" dur="600" fill="hold">
                                          <p:stCondLst>
                                            <p:cond delay="0"/>
                                          </p:stCondLst>
                                        </p:cTn>
                                        <p:tgtEl>
                                          <p:spTgt spid="3">
                                            <p:txEl>
                                              <p:pRg st="9" end="9"/>
                                            </p:txEl>
                                          </p:spTgt>
                                        </p:tgtEl>
                                        <p:attrNameLst>
                                          <p:attrName>ppt_x</p:attrName>
                                        </p:attrNameLst>
                                      </p:cBhvr>
                                    </p:anim>
                                    <p:anim from="0" to="-1.0" calcmode="lin" valueType="num">
                                      <p:cBhvr>
                                        <p:cTn id="62" dur="200" decel="50000" autoRev="1" fill="hold">
                                          <p:stCondLst>
                                            <p:cond delay="600"/>
                                          </p:stCondLst>
                                        </p:cTn>
                                        <p:tgtEl>
                                          <p:spTgt spid="3">
                                            <p:txEl>
                                              <p:pRg st="9" end="9"/>
                                            </p:txEl>
                                          </p:spTgt>
                                        </p:tgtEl>
                                        <p:attrNameLst>
                                          <p:attrName>xshear</p:attrName>
                                        </p:attrNameLst>
                                      </p:cBhvr>
                                    </p:anim>
                                    <p:animScale>
                                      <p:cBhvr>
                                        <p:cTn id="63" dur="200" decel="100000" autoRev="1" fill="hold">
                                          <p:stCondLst>
                                            <p:cond delay="600"/>
                                          </p:stCondLst>
                                        </p:cTn>
                                        <p:tgtEl>
                                          <p:spTgt spid="3">
                                            <p:txEl>
                                              <p:pRg st="9" end="9"/>
                                            </p:txEl>
                                          </p:spTgt>
                                        </p:tgtEl>
                                      </p:cBhvr>
                                      <p:from x="100000" y="100000"/>
                                      <p:to x="80000" y="100000"/>
                                    </p:animScale>
                                    <p:anim by="(#ppt_h/3+#ppt_w*0.1)" calcmode="lin" valueType="num">
                                      <p:cBhvr additive="sum">
                                        <p:cTn id="64" dur="200" decel="100000" autoRev="1" fill="hold">
                                          <p:stCondLst>
                                            <p:cond delay="600"/>
                                          </p:stCondLst>
                                        </p:cTn>
                                        <p:tgtEl>
                                          <p:spTgt spid="3">
                                            <p:txEl>
                                              <p:pRg st="9" end="9"/>
                                            </p:txEl>
                                          </p:spTgt>
                                        </p:tgtEl>
                                        <p:attrNameLst>
                                          <p:attrName>ppt_x</p:attrName>
                                        </p:attrNameLst>
                                      </p:cBhvr>
                                    </p:anim>
                                  </p:childTnLst>
                                </p:cTn>
                              </p:par>
                              <p:par>
                                <p:cTn id="65" presetID="34" presetClass="entr" presetSubtype="0" fill="hold" nodeType="with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from="(-#ppt_w/2)" to="(#ppt_x)" calcmode="lin" valueType="num">
                                      <p:cBhvr>
                                        <p:cTn id="67" dur="600" fill="hold">
                                          <p:stCondLst>
                                            <p:cond delay="0"/>
                                          </p:stCondLst>
                                        </p:cTn>
                                        <p:tgtEl>
                                          <p:spTgt spid="3">
                                            <p:txEl>
                                              <p:pRg st="10" end="10"/>
                                            </p:txEl>
                                          </p:spTgt>
                                        </p:tgtEl>
                                        <p:attrNameLst>
                                          <p:attrName>ppt_x</p:attrName>
                                        </p:attrNameLst>
                                      </p:cBhvr>
                                    </p:anim>
                                    <p:anim from="0" to="-1.0" calcmode="lin" valueType="num">
                                      <p:cBhvr>
                                        <p:cTn id="68" dur="200" decel="50000" autoRev="1" fill="hold">
                                          <p:stCondLst>
                                            <p:cond delay="600"/>
                                          </p:stCondLst>
                                        </p:cTn>
                                        <p:tgtEl>
                                          <p:spTgt spid="3">
                                            <p:txEl>
                                              <p:pRg st="10" end="10"/>
                                            </p:txEl>
                                          </p:spTgt>
                                        </p:tgtEl>
                                        <p:attrNameLst>
                                          <p:attrName>xshear</p:attrName>
                                        </p:attrNameLst>
                                      </p:cBhvr>
                                    </p:anim>
                                    <p:animScale>
                                      <p:cBhvr>
                                        <p:cTn id="69" dur="200" decel="100000" autoRev="1" fill="hold">
                                          <p:stCondLst>
                                            <p:cond delay="600"/>
                                          </p:stCondLst>
                                        </p:cTn>
                                        <p:tgtEl>
                                          <p:spTgt spid="3">
                                            <p:txEl>
                                              <p:pRg st="10" end="10"/>
                                            </p:txEl>
                                          </p:spTgt>
                                        </p:tgtEl>
                                      </p:cBhvr>
                                      <p:from x="100000" y="100000"/>
                                      <p:to x="80000" y="100000"/>
                                    </p:animScale>
                                    <p:anim by="(#ppt_h/3+#ppt_w*0.1)" calcmode="lin" valueType="num">
                                      <p:cBhvr additive="sum">
                                        <p:cTn id="70" dur="200" decel="100000" autoRev="1" fill="hold">
                                          <p:stCondLst>
                                            <p:cond delay="600"/>
                                          </p:stCondLst>
                                        </p:cTn>
                                        <p:tgtEl>
                                          <p:spTgt spid="3">
                                            <p:txEl>
                                              <p:pRg st="10" end="10"/>
                                            </p:txEl>
                                          </p:spTgt>
                                        </p:tgtEl>
                                        <p:attrNameLst>
                                          <p:attrName>ppt_x</p:attrName>
                                        </p:attrNameLst>
                                      </p:cBhvr>
                                    </p:anim>
                                  </p:childTnLst>
                                </p:cTn>
                              </p:par>
                              <p:par>
                                <p:cTn id="71" presetID="34" presetClass="entr" presetSubtype="0" fill="hold" nodeType="with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from="(-#ppt_w/2)" to="(#ppt_x)" calcmode="lin" valueType="num">
                                      <p:cBhvr>
                                        <p:cTn id="73" dur="600" fill="hold">
                                          <p:stCondLst>
                                            <p:cond delay="0"/>
                                          </p:stCondLst>
                                        </p:cTn>
                                        <p:tgtEl>
                                          <p:spTgt spid="3">
                                            <p:txEl>
                                              <p:pRg st="11" end="11"/>
                                            </p:txEl>
                                          </p:spTgt>
                                        </p:tgtEl>
                                        <p:attrNameLst>
                                          <p:attrName>ppt_x</p:attrName>
                                        </p:attrNameLst>
                                      </p:cBhvr>
                                    </p:anim>
                                    <p:anim from="0" to="-1.0" calcmode="lin" valueType="num">
                                      <p:cBhvr>
                                        <p:cTn id="74" dur="200" decel="50000" autoRev="1" fill="hold">
                                          <p:stCondLst>
                                            <p:cond delay="600"/>
                                          </p:stCondLst>
                                        </p:cTn>
                                        <p:tgtEl>
                                          <p:spTgt spid="3">
                                            <p:txEl>
                                              <p:pRg st="11" end="11"/>
                                            </p:txEl>
                                          </p:spTgt>
                                        </p:tgtEl>
                                        <p:attrNameLst>
                                          <p:attrName>xshear</p:attrName>
                                        </p:attrNameLst>
                                      </p:cBhvr>
                                    </p:anim>
                                    <p:animScale>
                                      <p:cBhvr>
                                        <p:cTn id="75" dur="200" decel="100000" autoRev="1" fill="hold">
                                          <p:stCondLst>
                                            <p:cond delay="600"/>
                                          </p:stCondLst>
                                        </p:cTn>
                                        <p:tgtEl>
                                          <p:spTgt spid="3">
                                            <p:txEl>
                                              <p:pRg st="11" end="11"/>
                                            </p:txEl>
                                          </p:spTgt>
                                        </p:tgtEl>
                                      </p:cBhvr>
                                      <p:from x="100000" y="100000"/>
                                      <p:to x="80000" y="100000"/>
                                    </p:animScale>
                                    <p:anim by="(#ppt_h/3+#ppt_w*0.1)" calcmode="lin" valueType="num">
                                      <p:cBhvr additive="sum">
                                        <p:cTn id="76" dur="200" decel="100000" autoRev="1" fill="hold">
                                          <p:stCondLst>
                                            <p:cond delay="600"/>
                                          </p:stCondLst>
                                        </p:cTn>
                                        <p:tgtEl>
                                          <p:spTgt spid="3">
                                            <p:txEl>
                                              <p:pRg st="11" end="11"/>
                                            </p:txEl>
                                          </p:spTgt>
                                        </p:tgtEl>
                                        <p:attrNameLst>
                                          <p:attrName>ppt_x</p:attrName>
                                        </p:attrNameLst>
                                      </p:cBhvr>
                                    </p:anim>
                                  </p:childTnLst>
                                </p:cTn>
                              </p:par>
                              <p:par>
                                <p:cTn id="77" presetID="34" presetClass="entr" presetSubtype="0" fill="hold" nodeType="withEffect">
                                  <p:stCondLst>
                                    <p:cond delay="0"/>
                                  </p:stCondLst>
                                  <p:childTnLst>
                                    <p:set>
                                      <p:cBhvr>
                                        <p:cTn id="78" dur="1" fill="hold">
                                          <p:stCondLst>
                                            <p:cond delay="0"/>
                                          </p:stCondLst>
                                        </p:cTn>
                                        <p:tgtEl>
                                          <p:spTgt spid="3">
                                            <p:txEl>
                                              <p:pRg st="13" end="13"/>
                                            </p:txEl>
                                          </p:spTgt>
                                        </p:tgtEl>
                                        <p:attrNameLst>
                                          <p:attrName>style.visibility</p:attrName>
                                        </p:attrNameLst>
                                      </p:cBhvr>
                                      <p:to>
                                        <p:strVal val="visible"/>
                                      </p:to>
                                    </p:set>
                                    <p:anim from="(-#ppt_w/2)" to="(#ppt_x)" calcmode="lin" valueType="num">
                                      <p:cBhvr>
                                        <p:cTn id="79" dur="600" fill="hold">
                                          <p:stCondLst>
                                            <p:cond delay="0"/>
                                          </p:stCondLst>
                                        </p:cTn>
                                        <p:tgtEl>
                                          <p:spTgt spid="3">
                                            <p:txEl>
                                              <p:pRg st="13" end="13"/>
                                            </p:txEl>
                                          </p:spTgt>
                                        </p:tgtEl>
                                        <p:attrNameLst>
                                          <p:attrName>ppt_x</p:attrName>
                                        </p:attrNameLst>
                                      </p:cBhvr>
                                    </p:anim>
                                    <p:anim from="0" to="-1.0" calcmode="lin" valueType="num">
                                      <p:cBhvr>
                                        <p:cTn id="80" dur="200" decel="50000" autoRev="1" fill="hold">
                                          <p:stCondLst>
                                            <p:cond delay="600"/>
                                          </p:stCondLst>
                                        </p:cTn>
                                        <p:tgtEl>
                                          <p:spTgt spid="3">
                                            <p:txEl>
                                              <p:pRg st="13" end="13"/>
                                            </p:txEl>
                                          </p:spTgt>
                                        </p:tgtEl>
                                        <p:attrNameLst>
                                          <p:attrName>xshear</p:attrName>
                                        </p:attrNameLst>
                                      </p:cBhvr>
                                    </p:anim>
                                    <p:animScale>
                                      <p:cBhvr>
                                        <p:cTn id="81" dur="200" decel="100000" autoRev="1" fill="hold">
                                          <p:stCondLst>
                                            <p:cond delay="600"/>
                                          </p:stCondLst>
                                        </p:cTn>
                                        <p:tgtEl>
                                          <p:spTgt spid="3">
                                            <p:txEl>
                                              <p:pRg st="13" end="13"/>
                                            </p:txEl>
                                          </p:spTgt>
                                        </p:tgtEl>
                                      </p:cBhvr>
                                      <p:from x="100000" y="100000"/>
                                      <p:to x="80000" y="100000"/>
                                    </p:animScale>
                                    <p:anim by="(#ppt_h/3+#ppt_w*0.1)" calcmode="lin" valueType="num">
                                      <p:cBhvr additive="sum">
                                        <p:cTn id="82" dur="200" decel="100000" autoRev="1" fill="hold">
                                          <p:stCondLst>
                                            <p:cond delay="600"/>
                                          </p:stCondLst>
                                        </p:cTn>
                                        <p:tgtEl>
                                          <p:spTgt spid="3">
                                            <p:txEl>
                                              <p:pRg st="13" end="13"/>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Content Placeholder 2"/>
          <p:cNvSpPr>
            <a:spLocks noGrp="1"/>
          </p:cNvSpPr>
          <p:nvPr>
            <p:ph idx="1"/>
          </p:nvPr>
        </p:nvSpPr>
        <p:spPr>
          <a:xfrm>
            <a:off x="0" y="1143000"/>
            <a:ext cx="9144000" cy="5715000"/>
          </a:xfrm>
        </p:spPr>
        <p:txBody>
          <a:bodyPr>
            <a:normAutofit fontScale="32500" lnSpcReduction="20000"/>
          </a:bodyPr>
          <a:lstStyle/>
          <a:p>
            <a:r>
              <a:rPr lang="en-US" sz="5200" dirty="0" smtClean="0">
                <a:solidFill>
                  <a:srgbClr val="FF0000"/>
                </a:solidFill>
                <a:latin typeface="BankGothic Lt BT" pitchFamily="34" charset="0"/>
              </a:rPr>
              <a:t>Process-</a:t>
            </a:r>
            <a:r>
              <a:rPr lang="en-US" sz="5200" dirty="0" smtClean="0">
                <a:solidFill>
                  <a:srgbClr val="00B050"/>
                </a:solidFill>
                <a:latin typeface="BankGothic Lt BT" pitchFamily="34" charset="0"/>
              </a:rPr>
              <a:t> </a:t>
            </a:r>
          </a:p>
          <a:p>
            <a:pPr>
              <a:buNone/>
            </a:pPr>
            <a:r>
              <a:rPr lang="en-US" sz="5200" dirty="0" smtClean="0">
                <a:solidFill>
                  <a:schemeClr val="bg1"/>
                </a:solidFill>
                <a:latin typeface="BankGothic Lt BT" pitchFamily="34" charset="0"/>
              </a:rPr>
              <a:t>Advantages of API:</a:t>
            </a:r>
          </a:p>
          <a:p>
            <a:pPr>
              <a:buFont typeface="Wingdings" pitchFamily="2" charset="2"/>
              <a:buChar char="Ø"/>
            </a:pPr>
            <a:r>
              <a:rPr lang="en-US" sz="5200" dirty="0" smtClean="0">
                <a:solidFill>
                  <a:schemeClr val="bg1"/>
                </a:solidFill>
                <a:latin typeface="BankGothic Lt BT" pitchFamily="34" charset="0"/>
              </a:rPr>
              <a:t> In One sense API’s were great time savers. </a:t>
            </a:r>
          </a:p>
          <a:p>
            <a:pPr>
              <a:buFont typeface="Wingdings" pitchFamily="2" charset="2"/>
              <a:buChar char="Ø"/>
            </a:pPr>
            <a:r>
              <a:rPr lang="en-US" sz="5200" dirty="0" smtClean="0">
                <a:solidFill>
                  <a:schemeClr val="bg1"/>
                </a:solidFill>
                <a:latin typeface="BankGothic Lt BT" pitchFamily="34" charset="0"/>
              </a:rPr>
              <a:t>They provided each group member clear understanding of what each part of every class did.</a:t>
            </a:r>
          </a:p>
          <a:p>
            <a:pPr>
              <a:buFont typeface="Wingdings" pitchFamily="2" charset="2"/>
              <a:buChar char="Ø"/>
            </a:pPr>
            <a:r>
              <a:rPr lang="en-US" sz="5200" dirty="0" smtClean="0">
                <a:solidFill>
                  <a:schemeClr val="bg1"/>
                </a:solidFill>
                <a:latin typeface="BankGothic Lt BT" pitchFamily="34" charset="0"/>
              </a:rPr>
              <a:t>This made it so that they could implement parts of any class into all of the others.</a:t>
            </a:r>
          </a:p>
          <a:p>
            <a:pPr>
              <a:buFont typeface="Wingdings" pitchFamily="2" charset="2"/>
              <a:buChar char="Ø"/>
            </a:pPr>
            <a:r>
              <a:rPr lang="en-US" sz="5200" dirty="0" smtClean="0">
                <a:solidFill>
                  <a:schemeClr val="bg1"/>
                </a:solidFill>
                <a:latin typeface="BankGothic Lt BT" pitchFamily="34" charset="0"/>
              </a:rPr>
              <a:t>Example: Implementing the method to return to base in both a scout and base class.</a:t>
            </a:r>
          </a:p>
          <a:p>
            <a:pPr>
              <a:buFont typeface="Wingdings" pitchFamily="2" charset="2"/>
              <a:buChar char="Ø"/>
            </a:pPr>
            <a:r>
              <a:rPr lang="en-US" sz="5200" dirty="0" smtClean="0">
                <a:solidFill>
                  <a:schemeClr val="bg1"/>
                </a:solidFill>
                <a:latin typeface="BankGothic Lt BT" pitchFamily="34" charset="0"/>
              </a:rPr>
              <a:t>Also helped with debugging when it was needed.</a:t>
            </a:r>
          </a:p>
          <a:p>
            <a:pPr>
              <a:buFont typeface="Wingdings" pitchFamily="2" charset="2"/>
              <a:buChar char="Ø"/>
            </a:pPr>
            <a:endParaRPr lang="en-US" sz="5200" dirty="0" smtClean="0">
              <a:solidFill>
                <a:schemeClr val="bg1"/>
              </a:solidFill>
              <a:latin typeface="BankGothic Lt BT" pitchFamily="34" charset="0"/>
            </a:endParaRPr>
          </a:p>
          <a:p>
            <a:pPr>
              <a:buFont typeface="Wingdings" pitchFamily="2" charset="2"/>
              <a:buChar char="Ø"/>
            </a:pPr>
            <a:r>
              <a:rPr lang="en-US" sz="5200" dirty="0" smtClean="0">
                <a:solidFill>
                  <a:schemeClr val="bg1"/>
                </a:solidFill>
                <a:latin typeface="BankGothic Lt BT" pitchFamily="34" charset="0"/>
              </a:rPr>
              <a:t>Disadvantages of API:</a:t>
            </a:r>
          </a:p>
          <a:p>
            <a:pPr>
              <a:buFont typeface="Wingdings" pitchFamily="2" charset="2"/>
              <a:buChar char="Ø"/>
            </a:pPr>
            <a:r>
              <a:rPr lang="en-US" sz="5200" dirty="0" smtClean="0">
                <a:solidFill>
                  <a:schemeClr val="bg1"/>
                </a:solidFill>
                <a:latin typeface="BankGothic Lt BT" pitchFamily="34" charset="0"/>
              </a:rPr>
              <a:t>Quite time consuming when it is done in a proper fashion.</a:t>
            </a:r>
          </a:p>
          <a:p>
            <a:pPr>
              <a:buFont typeface="Wingdings" pitchFamily="2" charset="2"/>
              <a:buChar char="Ø"/>
            </a:pPr>
            <a:r>
              <a:rPr lang="en-US" sz="5200" dirty="0" smtClean="0">
                <a:solidFill>
                  <a:schemeClr val="bg1"/>
                </a:solidFill>
                <a:latin typeface="BankGothic Lt BT" pitchFamily="34" charset="0"/>
              </a:rPr>
              <a:t>Could have used more time to increase quality of code than description of it.</a:t>
            </a:r>
          </a:p>
          <a:p>
            <a:pPr>
              <a:buFont typeface="Wingdings" pitchFamily="2" charset="2"/>
              <a:buChar char="Ø"/>
            </a:pPr>
            <a:endParaRPr lang="en-US" sz="5200" dirty="0" smtClean="0">
              <a:solidFill>
                <a:schemeClr val="bg1"/>
              </a:solidFill>
              <a:latin typeface="BankGothic Lt BT" pitchFamily="34" charset="0"/>
            </a:endParaRPr>
          </a:p>
          <a:p>
            <a:r>
              <a:rPr lang="en-US" sz="5200" dirty="0" smtClean="0">
                <a:solidFill>
                  <a:srgbClr val="00B050"/>
                </a:solidFill>
                <a:latin typeface="BankGothic Lt BT" pitchFamily="34" charset="0"/>
              </a:rPr>
              <a:t>Product-</a:t>
            </a:r>
          </a:p>
          <a:p>
            <a:pPr>
              <a:buNone/>
            </a:pPr>
            <a:r>
              <a:rPr lang="en-US" sz="5200" dirty="0" smtClean="0">
                <a:solidFill>
                  <a:schemeClr val="bg1"/>
                </a:solidFill>
                <a:latin typeface="BankGothic Lt BT" pitchFamily="34" charset="0"/>
              </a:rPr>
              <a:t>Advantages of API:</a:t>
            </a:r>
          </a:p>
          <a:p>
            <a:pPr>
              <a:buFont typeface="Wingdings" pitchFamily="2" charset="2"/>
              <a:buChar char="Ø"/>
            </a:pPr>
            <a:r>
              <a:rPr lang="en-US" sz="5200" dirty="0" smtClean="0">
                <a:solidFill>
                  <a:schemeClr val="bg1"/>
                </a:solidFill>
                <a:latin typeface="BankGothic Lt BT" pitchFamily="34" charset="0"/>
              </a:rPr>
              <a:t>In the end the time taken to Implement API was very useful as it helped us understand a necessity in real programming situations.</a:t>
            </a:r>
          </a:p>
          <a:p>
            <a:pPr>
              <a:buFont typeface="Wingdings" pitchFamily="2" charset="2"/>
              <a:buChar char="Ø"/>
            </a:pPr>
            <a:endParaRPr lang="en-US" sz="5200" dirty="0" smtClean="0">
              <a:solidFill>
                <a:schemeClr val="bg1"/>
              </a:solidFill>
              <a:latin typeface="BankGothic Lt BT" pitchFamily="34" charset="0"/>
            </a:endParaRPr>
          </a:p>
          <a:p>
            <a:pPr>
              <a:buFont typeface="Wingdings" pitchFamily="2" charset="2"/>
              <a:buChar char="Ø"/>
            </a:pPr>
            <a:r>
              <a:rPr lang="en-US" sz="5200" dirty="0" smtClean="0">
                <a:solidFill>
                  <a:schemeClr val="bg1"/>
                </a:solidFill>
                <a:latin typeface="BankGothic Lt BT" pitchFamily="34" charset="0"/>
              </a:rPr>
              <a:t>Overall the product benefited from the use of API No matter how much time it required.</a:t>
            </a:r>
          </a:p>
          <a:p>
            <a:pPr>
              <a:buFont typeface="Wingdings" pitchFamily="2" charset="2"/>
              <a:buChar char="Ø"/>
            </a:pPr>
            <a:endParaRPr lang="en-US" dirty="0" smtClean="0">
              <a:solidFill>
                <a:schemeClr val="bg1"/>
              </a:solidFill>
              <a:latin typeface="BankGothic Lt BT" pitchFamily="34" charset="0"/>
            </a:endParaRPr>
          </a:p>
          <a:p>
            <a:endParaRPr lang="en-US" dirty="0">
              <a:solidFill>
                <a:schemeClr val="bg1"/>
              </a:solidFill>
            </a:endParaRPr>
          </a:p>
        </p:txBody>
      </p:sp>
      <p:pic>
        <p:nvPicPr>
          <p:cNvPr id="5" name="Picture 2" descr="Image by FlamingText.com"/>
          <p:cNvPicPr>
            <a:picLocks noChangeAspect="1" noChangeArrowheads="1"/>
          </p:cNvPicPr>
          <p:nvPr/>
        </p:nvPicPr>
        <p:blipFill>
          <a:blip r:embed="rId3"/>
          <a:srcRect/>
          <a:stretch>
            <a:fillRect/>
          </a:stretch>
        </p:blipFill>
        <p:spPr bwMode="auto">
          <a:xfrm>
            <a:off x="2438400" y="304800"/>
            <a:ext cx="3810000" cy="914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dissolve">
                                      <p:cBhvr>
                                        <p:cTn id="30" dur="500"/>
                                        <p:tgtEl>
                                          <p:spTgt spid="3">
                                            <p:txEl>
                                              <p:pRg st="6" end="6"/>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dissolve">
                                      <p:cBhvr>
                                        <p:cTn id="42" dur="500"/>
                                        <p:tgtEl>
                                          <p:spTgt spid="3">
                                            <p:txEl>
                                              <p:pRg st="12" end="12"/>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dissolve">
                                      <p:cBhvr>
                                        <p:cTn id="45" dur="500"/>
                                        <p:tgtEl>
                                          <p:spTgt spid="3">
                                            <p:txEl>
                                              <p:pRg st="13" end="13"/>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animEffect transition="in" filter="dissolve">
                                      <p:cBhvr>
                                        <p:cTn id="48" dur="500"/>
                                        <p:tgtEl>
                                          <p:spTgt spid="3">
                                            <p:txEl>
                                              <p:pRg st="14" end="14"/>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animEffect transition="in" filter="dissolve">
                                      <p:cBhvr>
                                        <p:cTn id="51"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Content Placeholder 2"/>
          <p:cNvSpPr>
            <a:spLocks noGrp="1"/>
          </p:cNvSpPr>
          <p:nvPr>
            <p:ph idx="1"/>
          </p:nvPr>
        </p:nvSpPr>
        <p:spPr>
          <a:xfrm>
            <a:off x="0" y="914400"/>
            <a:ext cx="9144000" cy="5943600"/>
          </a:xfrm>
        </p:spPr>
        <p:txBody>
          <a:bodyPr>
            <a:noAutofit/>
          </a:bodyPr>
          <a:lstStyle/>
          <a:p>
            <a:r>
              <a:rPr lang="en-US" sz="1600" dirty="0" smtClean="0">
                <a:solidFill>
                  <a:srgbClr val="FF0000"/>
                </a:solidFill>
                <a:latin typeface="BankGothic Lt BT" pitchFamily="34" charset="0"/>
              </a:rPr>
              <a:t>Process-</a:t>
            </a:r>
            <a:r>
              <a:rPr lang="en-US" sz="1600" dirty="0" smtClean="0">
                <a:solidFill>
                  <a:srgbClr val="00B050"/>
                </a:solidFill>
                <a:latin typeface="BankGothic Lt BT" pitchFamily="34" charset="0"/>
              </a:rPr>
              <a:t> </a:t>
            </a:r>
          </a:p>
          <a:p>
            <a:pPr lvl="0">
              <a:buNone/>
              <a:defRPr/>
            </a:pPr>
            <a:r>
              <a:rPr lang="en-US" sz="1600" dirty="0" smtClean="0">
                <a:solidFill>
                  <a:schemeClr val="bg1"/>
                </a:solidFill>
                <a:latin typeface="BankGothic Lt BT" pitchFamily="34" charset="0"/>
              </a:rPr>
              <a:t>Advantages of Class Diagrams:</a:t>
            </a:r>
          </a:p>
          <a:p>
            <a:pPr lvl="0">
              <a:buFont typeface="Wingdings" pitchFamily="2" charset="2"/>
              <a:buChar char="Ø"/>
              <a:defRPr/>
            </a:pPr>
            <a:r>
              <a:rPr lang="en-US" sz="1600" dirty="0" smtClean="0">
                <a:solidFill>
                  <a:schemeClr val="bg1"/>
                </a:solidFill>
                <a:latin typeface="BankGothic Lt BT" pitchFamily="34" charset="0"/>
              </a:rPr>
              <a:t>It helped us as a group to think outside of the box in relation to our classes, so we could consider the links between all classes, and everything we wanted to implement in our simulation.</a:t>
            </a:r>
          </a:p>
          <a:p>
            <a:pPr lvl="0">
              <a:buFont typeface="Wingdings" pitchFamily="2" charset="2"/>
              <a:buChar char="Ø"/>
              <a:defRPr/>
            </a:pPr>
            <a:r>
              <a:rPr lang="en-US" sz="1600" dirty="0" smtClean="0">
                <a:solidFill>
                  <a:schemeClr val="bg1"/>
                </a:solidFill>
                <a:latin typeface="BankGothic Lt BT" pitchFamily="34" charset="0"/>
              </a:rPr>
              <a:t>It was a useful blueprint to follow for creating our classes in a structured manner.</a:t>
            </a:r>
          </a:p>
          <a:p>
            <a:pPr lvl="0">
              <a:buFont typeface="Wingdings" pitchFamily="2" charset="2"/>
              <a:buChar char="Ø"/>
              <a:defRPr/>
            </a:pPr>
            <a:r>
              <a:rPr lang="en-US" sz="1600" dirty="0" smtClean="0">
                <a:solidFill>
                  <a:schemeClr val="bg1"/>
                </a:solidFill>
                <a:latin typeface="BankGothic Lt BT" pitchFamily="34" charset="0"/>
              </a:rPr>
              <a:t>Definitely helped to analyze all of the interaction before writing code.</a:t>
            </a:r>
          </a:p>
          <a:p>
            <a:pPr lvl="0">
              <a:buFont typeface="Wingdings" pitchFamily="2" charset="2"/>
              <a:buChar char="Ø"/>
              <a:defRPr/>
            </a:pPr>
            <a:endParaRPr lang="en-US" sz="1600" dirty="0" smtClean="0">
              <a:solidFill>
                <a:schemeClr val="bg1"/>
              </a:solidFill>
              <a:latin typeface="BankGothic Lt BT" pitchFamily="34" charset="0"/>
            </a:endParaRPr>
          </a:p>
          <a:p>
            <a:pPr>
              <a:buNone/>
            </a:pPr>
            <a:r>
              <a:rPr lang="en-US" sz="1600" dirty="0" smtClean="0">
                <a:solidFill>
                  <a:schemeClr val="bg1"/>
                </a:solidFill>
                <a:latin typeface="BankGothic Lt BT" pitchFamily="34" charset="0"/>
              </a:rPr>
              <a:t>Disadvantages of Class Diagrams:</a:t>
            </a:r>
          </a:p>
          <a:p>
            <a:pPr>
              <a:buFont typeface="Wingdings" pitchFamily="2" charset="2"/>
              <a:buChar char="Ø"/>
            </a:pPr>
            <a:r>
              <a:rPr lang="en-US" sz="1600" dirty="0" err="1" smtClean="0">
                <a:solidFill>
                  <a:schemeClr val="bg1"/>
                </a:solidFill>
                <a:latin typeface="BankGothic Lt BT" pitchFamily="34" charset="0"/>
              </a:rPr>
              <a:t>Requred</a:t>
            </a:r>
            <a:r>
              <a:rPr lang="en-US" sz="1600" dirty="0" smtClean="0">
                <a:solidFill>
                  <a:schemeClr val="bg1"/>
                </a:solidFill>
                <a:latin typeface="BankGothic Lt BT" pitchFamily="34" charset="0"/>
              </a:rPr>
              <a:t> time to solidify ideas before actually writing code</a:t>
            </a:r>
          </a:p>
          <a:p>
            <a:pPr>
              <a:buFont typeface="Wingdings" pitchFamily="2" charset="2"/>
              <a:buChar char="Ø"/>
            </a:pPr>
            <a:r>
              <a:rPr lang="en-US" sz="1600" dirty="0" smtClean="0">
                <a:solidFill>
                  <a:schemeClr val="bg1"/>
                </a:solidFill>
                <a:latin typeface="BankGothic Lt BT" pitchFamily="34" charset="0"/>
              </a:rPr>
              <a:t>Took away from productive work time as certain ideas were not implemented.</a:t>
            </a:r>
          </a:p>
          <a:p>
            <a:r>
              <a:rPr lang="en-US" sz="1600" dirty="0" smtClean="0">
                <a:solidFill>
                  <a:srgbClr val="00B050"/>
                </a:solidFill>
                <a:latin typeface="BankGothic Lt BT" pitchFamily="34" charset="0"/>
              </a:rPr>
              <a:t>Product-</a:t>
            </a:r>
          </a:p>
          <a:p>
            <a:pPr>
              <a:buNone/>
            </a:pPr>
            <a:r>
              <a:rPr lang="en-US" sz="1600" dirty="0" smtClean="0">
                <a:solidFill>
                  <a:schemeClr val="bg1"/>
                </a:solidFill>
                <a:latin typeface="BankGothic Lt BT" pitchFamily="34" charset="0"/>
              </a:rPr>
              <a:t>Advantages of Class Diagrams:</a:t>
            </a:r>
          </a:p>
          <a:p>
            <a:pPr>
              <a:buFont typeface="Wingdings" pitchFamily="2" charset="2"/>
              <a:buChar char="Ø"/>
            </a:pPr>
            <a:r>
              <a:rPr lang="en-US" sz="1600" dirty="0" smtClean="0">
                <a:solidFill>
                  <a:schemeClr val="bg1"/>
                </a:solidFill>
                <a:latin typeface="BankGothic Lt BT" pitchFamily="34" charset="0"/>
              </a:rPr>
              <a:t>In the end the time taken to create class diagrams was very useful as it helped us understand a necessity in real programming situations as well as manage our code in an effective and well thought out manner.</a:t>
            </a:r>
          </a:p>
          <a:p>
            <a:pPr>
              <a:buFont typeface="Wingdings" pitchFamily="2" charset="2"/>
              <a:buChar char="Ø"/>
            </a:pPr>
            <a:endParaRPr lang="en-US" sz="1600" dirty="0" smtClean="0">
              <a:solidFill>
                <a:schemeClr val="bg1"/>
              </a:solidFill>
              <a:latin typeface="BankGothic Lt BT" pitchFamily="34" charset="0"/>
            </a:endParaRPr>
          </a:p>
          <a:p>
            <a:pPr>
              <a:buFont typeface="Wingdings" pitchFamily="2" charset="2"/>
              <a:buChar char="Ø"/>
            </a:pPr>
            <a:r>
              <a:rPr lang="en-US" sz="1600" dirty="0" smtClean="0">
                <a:solidFill>
                  <a:schemeClr val="bg1"/>
                </a:solidFill>
                <a:latin typeface="BankGothic Lt BT" pitchFamily="34" charset="0"/>
              </a:rPr>
              <a:t>Overall the product benefited from the use of class diagrams despite the fact that they required a fair amount time to create.</a:t>
            </a:r>
          </a:p>
          <a:p>
            <a:pPr>
              <a:buFont typeface="Wingdings" pitchFamily="2" charset="2"/>
              <a:buChar char="Ø"/>
            </a:pPr>
            <a:endParaRPr lang="en-US" sz="1600" dirty="0" smtClean="0">
              <a:solidFill>
                <a:schemeClr val="bg1"/>
              </a:solidFill>
              <a:latin typeface="BankGothic Lt BT" pitchFamily="34" charset="0"/>
            </a:endParaRPr>
          </a:p>
          <a:p>
            <a:endParaRPr lang="en-US" sz="1600" dirty="0">
              <a:solidFill>
                <a:schemeClr val="bg1"/>
              </a:solidFill>
              <a:latin typeface="BankGothic Lt BT" pitchFamily="34" charset="0"/>
            </a:endParaRPr>
          </a:p>
        </p:txBody>
      </p:sp>
      <p:pic>
        <p:nvPicPr>
          <p:cNvPr id="6" name="Picture 2" descr="Image by FlamingText.com"/>
          <p:cNvPicPr>
            <a:picLocks noChangeAspect="1" noChangeArrowheads="1"/>
          </p:cNvPicPr>
          <p:nvPr/>
        </p:nvPicPr>
        <p:blipFill>
          <a:blip r:embed="rId3"/>
          <a:srcRect/>
          <a:stretch>
            <a:fillRect/>
          </a:stretch>
        </p:blipFill>
        <p:spPr bwMode="auto">
          <a:xfrm>
            <a:off x="1295400" y="0"/>
            <a:ext cx="6734485" cy="1066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from="(-#ppt_w/2)" to="(#ppt_x)" calcmode="lin" valueType="num">
                                      <p:cBhvr>
                                        <p:cTn id="7" dur="600" fill="hold">
                                          <p:stCondLst>
                                            <p:cond delay="0"/>
                                          </p:stCondLst>
                                        </p:cTn>
                                        <p:tgtEl>
                                          <p:spTgt spid="6"/>
                                        </p:tgtEl>
                                        <p:attrNameLst>
                                          <p:attrName>ppt_x</p:attrName>
                                        </p:attrNameLst>
                                      </p:cBhvr>
                                    </p:anim>
                                    <p:anim from="0" to="-1.0" calcmode="lin" valueType="num">
                                      <p:cBhvr>
                                        <p:cTn id="8" dur="200" decel="50000" autoRev="1" fill="hold">
                                          <p:stCondLst>
                                            <p:cond delay="600"/>
                                          </p:stCondLst>
                                        </p:cTn>
                                        <p:tgtEl>
                                          <p:spTgt spid="6"/>
                                        </p:tgtEl>
                                        <p:attrNameLst>
                                          <p:attrName>xshear</p:attrName>
                                        </p:attrNameLst>
                                      </p:cBhvr>
                                    </p:anim>
                                    <p:animScale>
                                      <p:cBhvr>
                                        <p:cTn id="9" dur="200" decel="100000" autoRev="1" fill="hold">
                                          <p:stCondLst>
                                            <p:cond delay="600"/>
                                          </p:stCondLst>
                                        </p:cTn>
                                        <p:tgtEl>
                                          <p:spTgt spid="6"/>
                                        </p:tgtEl>
                                      </p:cBhvr>
                                      <p:from x="100000" y="100000"/>
                                      <p:to x="80000" y="100000"/>
                                    </p:animScale>
                                    <p:anim by="(#ppt_h/3+#ppt_w*0.1)" calcmode="lin" valueType="num">
                                      <p:cBhvr additive="sum">
                                        <p:cTn id="10" dur="200" decel="100000" autoRev="1" fill="hold">
                                          <p:stCondLst>
                                            <p:cond delay="600"/>
                                          </p:stCondLst>
                                        </p:cTn>
                                        <p:tgtEl>
                                          <p:spTgt spid="6"/>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dissolve">
                                      <p:cBhvr>
                                        <p:cTn id="15" dur="500"/>
                                        <p:tgtEl>
                                          <p:spTgt spid="3">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dissolve">
                                      <p:cBhvr>
                                        <p:cTn id="18" dur="500"/>
                                        <p:tgtEl>
                                          <p:spTgt spid="3">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dissolve">
                                      <p:cBhvr>
                                        <p:cTn id="24" dur="500"/>
                                        <p:tgtEl>
                                          <p:spTgt spid="3">
                                            <p:txEl>
                                              <p:pRg st="3" end="3"/>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dissolve">
                                      <p:cBhvr>
                                        <p:cTn id="30" dur="500"/>
                                        <p:tgtEl>
                                          <p:spTgt spid="3">
                                            <p:txEl>
                                              <p:pRg st="6" end="6"/>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dissolve">
                                      <p:cBhvr>
                                        <p:cTn id="33" dur="500"/>
                                        <p:tgtEl>
                                          <p:spTgt spid="3">
                                            <p:txEl>
                                              <p:pRg st="7" end="7"/>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dissolve">
                                      <p:cBhvr>
                                        <p:cTn id="36" dur="500"/>
                                        <p:tgtEl>
                                          <p:spTgt spid="3">
                                            <p:txEl>
                                              <p:pRg st="8" end="8"/>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dissolve">
                                      <p:cBhvr>
                                        <p:cTn id="42" dur="500"/>
                                        <p:tgtEl>
                                          <p:spTgt spid="3">
                                            <p:txEl>
                                              <p:pRg st="10" end="10"/>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dissolve">
                                      <p:cBhvr>
                                        <p:cTn id="45" dur="500"/>
                                        <p:tgtEl>
                                          <p:spTgt spid="3">
                                            <p:txEl>
                                              <p:pRg st="11" end="11"/>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dissolve">
                                      <p:cBhvr>
                                        <p:cTn id="4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 name="Content Placeholder 2"/>
          <p:cNvSpPr>
            <a:spLocks noGrp="1"/>
          </p:cNvSpPr>
          <p:nvPr>
            <p:ph idx="1"/>
          </p:nvPr>
        </p:nvSpPr>
        <p:spPr>
          <a:xfrm>
            <a:off x="3276600" y="1066800"/>
            <a:ext cx="5486400" cy="1401763"/>
          </a:xfrm>
        </p:spPr>
        <p:txBody>
          <a:bodyPr>
            <a:noAutofit/>
          </a:bodyPr>
          <a:lstStyle/>
          <a:p>
            <a:r>
              <a:rPr lang="en-US" sz="1600" b="1" dirty="0" smtClean="0">
                <a:solidFill>
                  <a:schemeClr val="accent5"/>
                </a:solidFill>
                <a:latin typeface="Courier New" pitchFamily="49" charset="0"/>
                <a:cs typeface="Courier New" pitchFamily="49" charset="0"/>
              </a:rPr>
              <a:t>Scout- The Scout will wander around the map and collect supplies to bring back to the base. The two types of supplies are weapons and food. It will prioritize food when the population is greater than food available. Otherwise it will go for weapons.</a:t>
            </a:r>
            <a:endParaRPr lang="en-US" sz="1600" b="1" dirty="0">
              <a:solidFill>
                <a:schemeClr val="accent5"/>
              </a:solidFill>
              <a:latin typeface="Courier New" pitchFamily="49" charset="0"/>
              <a:cs typeface="Courier New" pitchFamily="49" charset="0"/>
            </a:endParaRPr>
          </a:p>
        </p:txBody>
      </p:sp>
      <p:pic>
        <p:nvPicPr>
          <p:cNvPr id="12292" name="Picture 4" descr="Image by FlamingText.com"/>
          <p:cNvPicPr>
            <a:picLocks noChangeAspect="1" noChangeArrowheads="1"/>
          </p:cNvPicPr>
          <p:nvPr/>
        </p:nvPicPr>
        <p:blipFill>
          <a:blip r:embed="rId3"/>
          <a:srcRect/>
          <a:stretch>
            <a:fillRect/>
          </a:stretch>
        </p:blipFill>
        <p:spPr bwMode="auto">
          <a:xfrm>
            <a:off x="2362200" y="228600"/>
            <a:ext cx="4343400" cy="914400"/>
          </a:xfrm>
          <a:prstGeom prst="rect">
            <a:avLst/>
          </a:prstGeom>
          <a:noFill/>
        </p:spPr>
      </p:pic>
      <p:pic>
        <p:nvPicPr>
          <p:cNvPr id="12293" name="Picture 5" descr="C:\Users\Ahrenn\Downloads\IMAGES IN HERE\Zombie.png"/>
          <p:cNvPicPr>
            <a:picLocks noChangeAspect="1" noChangeArrowheads="1"/>
          </p:cNvPicPr>
          <p:nvPr/>
        </p:nvPicPr>
        <p:blipFill>
          <a:blip r:embed="rId4"/>
          <a:srcRect/>
          <a:stretch>
            <a:fillRect/>
          </a:stretch>
        </p:blipFill>
        <p:spPr bwMode="auto">
          <a:xfrm>
            <a:off x="1219200" y="5029200"/>
            <a:ext cx="1295400" cy="1324303"/>
          </a:xfrm>
          <a:prstGeom prst="rect">
            <a:avLst/>
          </a:prstGeom>
          <a:noFill/>
        </p:spPr>
      </p:pic>
      <p:pic>
        <p:nvPicPr>
          <p:cNvPr id="12294" name="Picture 6" descr="C:\Users\Ahrenn\Downloads\IMAGES IN HERE\Soldier Facing Right.png"/>
          <p:cNvPicPr>
            <a:picLocks noChangeAspect="1" noChangeArrowheads="1"/>
          </p:cNvPicPr>
          <p:nvPr/>
        </p:nvPicPr>
        <p:blipFill>
          <a:blip r:embed="rId5"/>
          <a:srcRect/>
          <a:stretch>
            <a:fillRect/>
          </a:stretch>
        </p:blipFill>
        <p:spPr bwMode="auto">
          <a:xfrm>
            <a:off x="990600" y="3048000"/>
            <a:ext cx="1820333" cy="1143000"/>
          </a:xfrm>
          <a:prstGeom prst="rect">
            <a:avLst/>
          </a:prstGeom>
          <a:noFill/>
        </p:spPr>
      </p:pic>
      <p:pic>
        <p:nvPicPr>
          <p:cNvPr id="12295" name="Picture 7" descr="C:\Users\Ahrenn\Downloads\IMAGES IN HERE\Default Scout.png"/>
          <p:cNvPicPr>
            <a:picLocks noChangeAspect="1" noChangeArrowheads="1"/>
          </p:cNvPicPr>
          <p:nvPr/>
        </p:nvPicPr>
        <p:blipFill>
          <a:blip r:embed="rId6"/>
          <a:srcRect/>
          <a:stretch>
            <a:fillRect/>
          </a:stretch>
        </p:blipFill>
        <p:spPr bwMode="auto">
          <a:xfrm>
            <a:off x="990600" y="1219200"/>
            <a:ext cx="1295400" cy="1066800"/>
          </a:xfrm>
          <a:prstGeom prst="rect">
            <a:avLst/>
          </a:prstGeom>
          <a:noFill/>
        </p:spPr>
      </p:pic>
      <p:sp>
        <p:nvSpPr>
          <p:cNvPr id="13" name="Content Placeholder 2"/>
          <p:cNvSpPr txBox="1">
            <a:spLocks/>
          </p:cNvSpPr>
          <p:nvPr/>
        </p:nvSpPr>
        <p:spPr>
          <a:xfrm>
            <a:off x="3200400" y="2971800"/>
            <a:ext cx="5486400" cy="1524000"/>
          </a:xfrm>
          <a:prstGeom prst="rect">
            <a:avLst/>
          </a:prstGeom>
        </p:spPr>
        <p:txBody>
          <a:bodyPr vert="horz" lIns="91440" tIns="45720" rIns="91440" bIns="45720" rtlCol="0">
            <a:noAutofit/>
          </a:bodyPr>
          <a:lstStyle/>
          <a:p>
            <a:pPr marL="342900" lvl="0" indent="-342900">
              <a:spcBef>
                <a:spcPct val="20000"/>
              </a:spcBef>
              <a:buFont typeface="Arial" pitchFamily="34" charset="0"/>
              <a:buChar char="•"/>
            </a:pPr>
            <a:r>
              <a:rPr lang="en-US" sz="1600" b="1" dirty="0" smtClean="0">
                <a:solidFill>
                  <a:schemeClr val="accent3">
                    <a:lumMod val="40000"/>
                    <a:lumOff val="60000"/>
                  </a:schemeClr>
                </a:solidFill>
                <a:latin typeface="Courier New" pitchFamily="49" charset="0"/>
                <a:cs typeface="Courier New" pitchFamily="49" charset="0"/>
              </a:rPr>
              <a:t>Soldier- The solider </a:t>
            </a:r>
            <a:r>
              <a:rPr lang="en-US" sz="1600" b="1" dirty="0">
                <a:solidFill>
                  <a:schemeClr val="accent3">
                    <a:lumMod val="40000"/>
                    <a:lumOff val="60000"/>
                  </a:schemeClr>
                </a:solidFill>
                <a:latin typeface="Courier New" pitchFamily="49" charset="0"/>
                <a:cs typeface="Courier New" pitchFamily="49" charset="0"/>
              </a:rPr>
              <a:t>will be spawned to the screen whenever there are weapons available at the base. The soldiers will wander around the map searching for zombies, and will shoot to kill. If they fail they will be converted or eaten.</a:t>
            </a:r>
            <a:endParaRPr kumimoji="0" lang="en-US" sz="1600" b="1" i="0" u="none" strike="noStrike" kern="1200" cap="none" spc="0" normalizeH="0" baseline="0" noProof="0" dirty="0" smtClean="0">
              <a:ln>
                <a:noFill/>
              </a:ln>
              <a:solidFill>
                <a:schemeClr val="accent3">
                  <a:lumMod val="40000"/>
                  <a:lumOff val="60000"/>
                </a:schemeClr>
              </a:solidFill>
              <a:effectLst/>
              <a:uLnTx/>
              <a:uFillTx/>
              <a:latin typeface="Courier New" pitchFamily="49" charset="0"/>
              <a:cs typeface="Courier New" pitchFamily="49" charset="0"/>
            </a:endParaRPr>
          </a:p>
        </p:txBody>
      </p:sp>
      <p:sp>
        <p:nvSpPr>
          <p:cNvPr id="15" name="Content Placeholder 2"/>
          <p:cNvSpPr txBox="1">
            <a:spLocks/>
          </p:cNvSpPr>
          <p:nvPr/>
        </p:nvSpPr>
        <p:spPr>
          <a:xfrm>
            <a:off x="3276600" y="4800600"/>
            <a:ext cx="5486400" cy="1371600"/>
          </a:xfrm>
          <a:prstGeom prst="rect">
            <a:avLst/>
          </a:prstGeom>
        </p:spPr>
        <p:txBody>
          <a:bodyPr vert="horz" lIns="91440" tIns="45720" rIns="91440" bIns="45720" rtlCol="0">
            <a:noAutofit/>
          </a:bodyPr>
          <a:lstStyle/>
          <a:p>
            <a:pPr marL="342900" lvl="0" indent="-342900">
              <a:spcBef>
                <a:spcPct val="20000"/>
              </a:spcBef>
              <a:buFont typeface="Arial" pitchFamily="34" charset="0"/>
              <a:buChar char="•"/>
            </a:pPr>
            <a:r>
              <a:rPr lang="en-US" sz="1600" b="1" dirty="0" smtClean="0">
                <a:solidFill>
                  <a:srgbClr val="FF0000"/>
                </a:solidFill>
                <a:latin typeface="Courier New" pitchFamily="49" charset="0"/>
                <a:cs typeface="Courier New" pitchFamily="49" charset="0"/>
              </a:rPr>
              <a:t>Zombie- The </a:t>
            </a:r>
            <a:r>
              <a:rPr lang="en-US" sz="1600" b="1" dirty="0">
                <a:solidFill>
                  <a:srgbClr val="FF0000"/>
                </a:solidFill>
                <a:latin typeface="Courier New" pitchFamily="49" charset="0"/>
                <a:cs typeface="Courier New" pitchFamily="49" charset="0"/>
              </a:rPr>
              <a:t>zombie </a:t>
            </a:r>
            <a:r>
              <a:rPr lang="en-US" sz="1600" b="1" dirty="0" smtClean="0">
                <a:solidFill>
                  <a:srgbClr val="FF0000"/>
                </a:solidFill>
                <a:latin typeface="Courier New" pitchFamily="49" charset="0"/>
                <a:cs typeface="Courier New" pitchFamily="49" charset="0"/>
              </a:rPr>
              <a:t>will </a:t>
            </a:r>
            <a:r>
              <a:rPr lang="en-US" sz="1600" b="1" dirty="0">
                <a:solidFill>
                  <a:srgbClr val="FF0000"/>
                </a:solidFill>
                <a:latin typeface="Courier New" pitchFamily="49" charset="0"/>
                <a:cs typeface="Courier New" pitchFamily="49" charset="0"/>
              </a:rPr>
              <a:t>wander around the map, however when </a:t>
            </a:r>
            <a:r>
              <a:rPr lang="en-US" sz="1600" b="1" dirty="0" smtClean="0">
                <a:solidFill>
                  <a:srgbClr val="FF0000"/>
                </a:solidFill>
                <a:latin typeface="Courier New" pitchFamily="49" charset="0"/>
                <a:cs typeface="Courier New" pitchFamily="49" charset="0"/>
              </a:rPr>
              <a:t>it encounters </a:t>
            </a:r>
            <a:r>
              <a:rPr lang="en-US" sz="1600" b="1" dirty="0">
                <a:solidFill>
                  <a:srgbClr val="FF0000"/>
                </a:solidFill>
                <a:latin typeface="Courier New" pitchFamily="49" charset="0"/>
                <a:cs typeface="Courier New" pitchFamily="49" charset="0"/>
              </a:rPr>
              <a:t>a human, it will chase after </a:t>
            </a:r>
            <a:r>
              <a:rPr lang="en-US" sz="1600" b="1" dirty="0" smtClean="0">
                <a:solidFill>
                  <a:srgbClr val="FF0000"/>
                </a:solidFill>
                <a:latin typeface="Courier New" pitchFamily="49" charset="0"/>
                <a:cs typeface="Courier New" pitchFamily="49" charset="0"/>
              </a:rPr>
              <a:t>it. It will then attack </a:t>
            </a:r>
            <a:r>
              <a:rPr lang="en-US" sz="1600" b="1" dirty="0">
                <a:solidFill>
                  <a:srgbClr val="FF0000"/>
                </a:solidFill>
                <a:latin typeface="Courier New" pitchFamily="49" charset="0"/>
                <a:cs typeface="Courier New" pitchFamily="49" charset="0"/>
              </a:rPr>
              <a:t>the human once </a:t>
            </a:r>
            <a:r>
              <a:rPr lang="en-US" sz="1600" b="1" dirty="0" smtClean="0">
                <a:solidFill>
                  <a:srgbClr val="FF0000"/>
                </a:solidFill>
                <a:latin typeface="Courier New" pitchFamily="49" charset="0"/>
                <a:cs typeface="Courier New" pitchFamily="49" charset="0"/>
              </a:rPr>
              <a:t>it catches up. Based on its hunger level it will choose to either eat the human or convert it into a zombie.</a:t>
            </a:r>
            <a:endParaRPr kumimoji="0" lang="en-US" sz="1600" b="1" i="0" u="none" strike="noStrike" kern="1200" cap="none" spc="0" normalizeH="0" baseline="0" noProof="0" dirty="0" smtClean="0">
              <a:ln>
                <a:noFill/>
              </a:ln>
              <a:solidFill>
                <a:srgbClr val="FF0000"/>
              </a:solidFill>
              <a:effectLst/>
              <a:uLnTx/>
              <a:uFillTx/>
              <a:latin typeface="Courier New" pitchFamily="49" charset="0"/>
              <a:cs typeface="Courier New" pitchFamily="49"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checkerboard(across)">
                                      <p:cBhvr>
                                        <p:cTn id="7" dur="500"/>
                                        <p:tgtEl>
                                          <p:spTgt spid="12295"/>
                                        </p:tgtEl>
                                      </p:cBhvr>
                                    </p:animEffect>
                                  </p:childTnLst>
                                </p:cTn>
                              </p:par>
                              <p:par>
                                <p:cTn id="8" presetID="5" presetClass="entr" presetSubtype="10" fill="hold" nodeType="withEffect">
                                  <p:stCondLst>
                                    <p:cond delay="0"/>
                                  </p:stCondLst>
                                  <p:childTnLst>
                                    <p:set>
                                      <p:cBhvr>
                                        <p:cTn id="9" dur="1" fill="hold">
                                          <p:stCondLst>
                                            <p:cond delay="0"/>
                                          </p:stCondLst>
                                        </p:cTn>
                                        <p:tgtEl>
                                          <p:spTgt spid="12294"/>
                                        </p:tgtEl>
                                        <p:attrNameLst>
                                          <p:attrName>style.visibility</p:attrName>
                                        </p:attrNameLst>
                                      </p:cBhvr>
                                      <p:to>
                                        <p:strVal val="visible"/>
                                      </p:to>
                                    </p:set>
                                    <p:animEffect transition="in" filter="checkerboard(across)">
                                      <p:cBhvr>
                                        <p:cTn id="10" dur="500"/>
                                        <p:tgtEl>
                                          <p:spTgt spid="12294"/>
                                        </p:tgtEl>
                                      </p:cBhvr>
                                    </p:animEffect>
                                  </p:childTnLst>
                                </p:cTn>
                              </p:par>
                              <p:par>
                                <p:cTn id="11" presetID="5" presetClass="entr" presetSubtype="10" fill="hold" nodeType="withEffect">
                                  <p:stCondLst>
                                    <p:cond delay="0"/>
                                  </p:stCondLst>
                                  <p:childTnLst>
                                    <p:set>
                                      <p:cBhvr>
                                        <p:cTn id="12" dur="1" fill="hold">
                                          <p:stCondLst>
                                            <p:cond delay="0"/>
                                          </p:stCondLst>
                                        </p:cTn>
                                        <p:tgtEl>
                                          <p:spTgt spid="12293"/>
                                        </p:tgtEl>
                                        <p:attrNameLst>
                                          <p:attrName>style.visibility</p:attrName>
                                        </p:attrNameLst>
                                      </p:cBhvr>
                                      <p:to>
                                        <p:strVal val="visible"/>
                                      </p:to>
                                    </p:set>
                                    <p:animEffect transition="in" filter="checkerboard(across)">
                                      <p:cBhvr>
                                        <p:cTn id="13" dur="500"/>
                                        <p:tgtEl>
                                          <p:spTgt spid="1229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1"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ox(in)">
                                      <p:cBhvr>
                                        <p:cTn id="18" dur="500"/>
                                        <p:tgtEl>
                                          <p:spTgt spid="3">
                                            <p:txEl>
                                              <p:pRg st="0" end="0"/>
                                            </p:txEl>
                                          </p:spTgt>
                                        </p:tgtEl>
                                      </p:cBhvr>
                                    </p:animEffect>
                                  </p:childTnLst>
                                </p:cTn>
                              </p:par>
                              <p:par>
                                <p:cTn id="19" presetID="4" presetClass="entr" presetSubtype="16" fill="hold" grpId="1"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ox(in)">
                                      <p:cBhvr>
                                        <p:cTn id="21" dur="500"/>
                                        <p:tgtEl>
                                          <p:spTgt spid="13"/>
                                        </p:tgtEl>
                                      </p:cBhvr>
                                    </p:animEffect>
                                  </p:childTnLst>
                                </p:cTn>
                              </p:par>
                              <p:par>
                                <p:cTn id="22" presetID="4" presetClass="entr" presetSubtype="16" fill="hold" grpId="1"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ox(in)">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13" grpId="1"/>
      <p:bldP spid="1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10242" name="Picture 2" descr="Image by FlamingText.com"/>
          <p:cNvPicPr>
            <a:picLocks noChangeAspect="1" noChangeArrowheads="1"/>
          </p:cNvPicPr>
          <p:nvPr/>
        </p:nvPicPr>
        <p:blipFill>
          <a:blip r:embed="rId3"/>
          <a:srcRect/>
          <a:stretch>
            <a:fillRect/>
          </a:stretch>
        </p:blipFill>
        <p:spPr bwMode="auto">
          <a:xfrm>
            <a:off x="3276600" y="0"/>
            <a:ext cx="3228975" cy="828676"/>
          </a:xfrm>
          <a:prstGeom prst="rect">
            <a:avLst/>
          </a:prstGeom>
          <a:noFill/>
        </p:spPr>
      </p:pic>
      <p:pic>
        <p:nvPicPr>
          <p:cNvPr id="10243" name="Picture 3" descr="C:\Users\Ahrenn\Downloads\IMAGES IN HERE\Base 1 New.png"/>
          <p:cNvPicPr>
            <a:picLocks noChangeAspect="1" noChangeArrowheads="1"/>
          </p:cNvPicPr>
          <p:nvPr/>
        </p:nvPicPr>
        <p:blipFill>
          <a:blip r:embed="rId4"/>
          <a:srcRect/>
          <a:stretch>
            <a:fillRect/>
          </a:stretch>
        </p:blipFill>
        <p:spPr bwMode="auto">
          <a:xfrm>
            <a:off x="1" y="1981200"/>
            <a:ext cx="1828800" cy="1600200"/>
          </a:xfrm>
          <a:prstGeom prst="rect">
            <a:avLst/>
          </a:prstGeom>
          <a:noFill/>
        </p:spPr>
      </p:pic>
      <p:pic>
        <p:nvPicPr>
          <p:cNvPr id="10244" name="Picture 4" descr="C:\Users\Ahrenn\Downloads\IMAGES IN HERE\Base 2 New.png"/>
          <p:cNvPicPr>
            <a:picLocks noChangeAspect="1" noChangeArrowheads="1"/>
          </p:cNvPicPr>
          <p:nvPr/>
        </p:nvPicPr>
        <p:blipFill>
          <a:blip r:embed="rId5"/>
          <a:srcRect/>
          <a:stretch>
            <a:fillRect/>
          </a:stretch>
        </p:blipFill>
        <p:spPr bwMode="auto">
          <a:xfrm>
            <a:off x="1371600" y="1981200"/>
            <a:ext cx="2286000" cy="1600200"/>
          </a:xfrm>
          <a:prstGeom prst="rect">
            <a:avLst/>
          </a:prstGeom>
          <a:noFill/>
        </p:spPr>
      </p:pic>
      <p:pic>
        <p:nvPicPr>
          <p:cNvPr id="10245" name="Picture 5" descr="C:\Users\Ahrenn\Downloads\IMAGES IN HERE\Base 3 New.png"/>
          <p:cNvPicPr>
            <a:picLocks noChangeAspect="1" noChangeArrowheads="1"/>
          </p:cNvPicPr>
          <p:nvPr/>
        </p:nvPicPr>
        <p:blipFill>
          <a:blip r:embed="rId6"/>
          <a:srcRect/>
          <a:stretch>
            <a:fillRect/>
          </a:stretch>
        </p:blipFill>
        <p:spPr bwMode="auto">
          <a:xfrm>
            <a:off x="1828800" y="533400"/>
            <a:ext cx="1752600" cy="1447800"/>
          </a:xfrm>
          <a:prstGeom prst="rect">
            <a:avLst/>
          </a:prstGeom>
          <a:noFill/>
        </p:spPr>
      </p:pic>
      <p:pic>
        <p:nvPicPr>
          <p:cNvPr id="10246" name="Picture 6" descr="C:\Users\Ahrenn\Downloads\IMAGES IN HERE\Base 4 New.png"/>
          <p:cNvPicPr>
            <a:picLocks noChangeAspect="1" noChangeArrowheads="1"/>
          </p:cNvPicPr>
          <p:nvPr/>
        </p:nvPicPr>
        <p:blipFill>
          <a:blip r:embed="rId7"/>
          <a:srcRect/>
          <a:stretch>
            <a:fillRect/>
          </a:stretch>
        </p:blipFill>
        <p:spPr bwMode="auto">
          <a:xfrm>
            <a:off x="0" y="533400"/>
            <a:ext cx="1828800" cy="1447800"/>
          </a:xfrm>
          <a:prstGeom prst="rect">
            <a:avLst/>
          </a:prstGeom>
          <a:noFill/>
        </p:spPr>
      </p:pic>
      <p:sp>
        <p:nvSpPr>
          <p:cNvPr id="10" name="TextBox 9"/>
          <p:cNvSpPr txBox="1"/>
          <p:nvPr/>
        </p:nvSpPr>
        <p:spPr>
          <a:xfrm>
            <a:off x="3581400" y="838200"/>
            <a:ext cx="5562600" cy="2308324"/>
          </a:xfrm>
          <a:prstGeom prst="rect">
            <a:avLst/>
          </a:prstGeom>
          <a:noFill/>
        </p:spPr>
        <p:txBody>
          <a:bodyPr wrap="square" rtlCol="0">
            <a:spAutoFit/>
          </a:bodyPr>
          <a:lstStyle/>
          <a:p>
            <a:r>
              <a:rPr lang="en-US" sz="1600" dirty="0" smtClean="0">
                <a:solidFill>
                  <a:schemeClr val="accent2"/>
                </a:solidFill>
                <a:latin typeface="BankGothic Md BT" pitchFamily="34" charset="0"/>
              </a:rPr>
              <a:t>Base- The base class is an intricate system of code necessary to control the simulation. It determines when to spawn soldiers or scouts, has turrets which fire at zombies, contains four different base ID’s to inform soldiers and scouts where to return to, and lastly contains the population number of each base to determine whether to get food or to get weapons.</a:t>
            </a:r>
            <a:endParaRPr lang="en-US" sz="1600" dirty="0">
              <a:solidFill>
                <a:schemeClr val="accent2"/>
              </a:solidFill>
              <a:latin typeface="BankGothic Md BT" pitchFamily="34" charset="0"/>
            </a:endParaRPr>
          </a:p>
        </p:txBody>
      </p:sp>
      <p:pic>
        <p:nvPicPr>
          <p:cNvPr id="10247" name="Picture 7" descr="C:\Users\Ahrenn\Downloads\IMAGES IN HERE\Supply Crate.png"/>
          <p:cNvPicPr>
            <a:picLocks noChangeAspect="1" noChangeArrowheads="1"/>
          </p:cNvPicPr>
          <p:nvPr/>
        </p:nvPicPr>
        <p:blipFill>
          <a:blip r:embed="rId8"/>
          <a:srcRect/>
          <a:stretch>
            <a:fillRect/>
          </a:stretch>
        </p:blipFill>
        <p:spPr bwMode="auto">
          <a:xfrm>
            <a:off x="1524000" y="3962400"/>
            <a:ext cx="1295400" cy="1066799"/>
          </a:xfrm>
          <a:prstGeom prst="rect">
            <a:avLst/>
          </a:prstGeom>
          <a:noFill/>
        </p:spPr>
      </p:pic>
      <p:sp>
        <p:nvSpPr>
          <p:cNvPr id="12" name="TextBox 11"/>
          <p:cNvSpPr txBox="1"/>
          <p:nvPr/>
        </p:nvSpPr>
        <p:spPr>
          <a:xfrm>
            <a:off x="3657600" y="3657600"/>
            <a:ext cx="5257800" cy="1323439"/>
          </a:xfrm>
          <a:prstGeom prst="rect">
            <a:avLst/>
          </a:prstGeom>
          <a:noFill/>
        </p:spPr>
        <p:txBody>
          <a:bodyPr wrap="square" rtlCol="0">
            <a:spAutoFit/>
          </a:bodyPr>
          <a:lstStyle/>
          <a:p>
            <a:r>
              <a:rPr lang="en-US" sz="1600" dirty="0" smtClean="0">
                <a:solidFill>
                  <a:schemeClr val="tx2">
                    <a:lumMod val="40000"/>
                    <a:lumOff val="60000"/>
                  </a:schemeClr>
                </a:solidFill>
                <a:latin typeface="BankGothic Md BT" pitchFamily="34" charset="0"/>
              </a:rPr>
              <a:t>Supplies- The Supply crates contain either food or weapons. When a scout of any base approaches it, it will pick up what is inside. Scouts will still only go for what their base requires though</a:t>
            </a:r>
            <a:r>
              <a:rPr lang="en-US" sz="1600" dirty="0" smtClean="0">
                <a:solidFill>
                  <a:schemeClr val="accent5">
                    <a:lumMod val="20000"/>
                    <a:lumOff val="80000"/>
                  </a:schemeClr>
                </a:solidFill>
                <a:latin typeface="BankGothic Md BT" pitchFamily="34" charset="0"/>
              </a:rPr>
              <a:t>. </a:t>
            </a:r>
            <a:endParaRPr lang="en-US" sz="1600" dirty="0">
              <a:solidFill>
                <a:schemeClr val="accent5">
                  <a:lumMod val="20000"/>
                  <a:lumOff val="80000"/>
                </a:schemeClr>
              </a:solidFill>
              <a:latin typeface="BankGothic Md BT" pitchFamily="34" charset="0"/>
            </a:endParaRPr>
          </a:p>
        </p:txBody>
      </p:sp>
      <p:pic>
        <p:nvPicPr>
          <p:cNvPr id="10248" name="Picture 8" descr="C:\Users\Ahrenn\Downloads\IMAGES IN HERE\Tree Obstacle.png"/>
          <p:cNvPicPr>
            <a:picLocks noChangeAspect="1" noChangeArrowheads="1"/>
          </p:cNvPicPr>
          <p:nvPr/>
        </p:nvPicPr>
        <p:blipFill>
          <a:blip r:embed="rId9"/>
          <a:srcRect/>
          <a:stretch>
            <a:fillRect/>
          </a:stretch>
        </p:blipFill>
        <p:spPr bwMode="auto">
          <a:xfrm>
            <a:off x="838200" y="5638800"/>
            <a:ext cx="838200" cy="838200"/>
          </a:xfrm>
          <a:prstGeom prst="rect">
            <a:avLst/>
          </a:prstGeom>
          <a:noFill/>
        </p:spPr>
      </p:pic>
      <p:pic>
        <p:nvPicPr>
          <p:cNvPr id="10249" name="Picture 9" descr="C:\Users\Ahrenn\Downloads\IMAGES IN HERE\Rock Obstacle.png"/>
          <p:cNvPicPr>
            <a:picLocks noChangeAspect="1" noChangeArrowheads="1"/>
          </p:cNvPicPr>
          <p:nvPr/>
        </p:nvPicPr>
        <p:blipFill>
          <a:blip r:embed="rId10"/>
          <a:srcRect/>
          <a:stretch>
            <a:fillRect/>
          </a:stretch>
        </p:blipFill>
        <p:spPr bwMode="auto">
          <a:xfrm>
            <a:off x="2057400" y="5638800"/>
            <a:ext cx="990599" cy="933993"/>
          </a:xfrm>
          <a:prstGeom prst="rect">
            <a:avLst/>
          </a:prstGeom>
          <a:noFill/>
        </p:spPr>
      </p:pic>
      <p:sp>
        <p:nvSpPr>
          <p:cNvPr id="16" name="TextBox 15"/>
          <p:cNvSpPr txBox="1"/>
          <p:nvPr/>
        </p:nvSpPr>
        <p:spPr>
          <a:xfrm>
            <a:off x="3657600" y="5334000"/>
            <a:ext cx="5486400" cy="1323439"/>
          </a:xfrm>
          <a:prstGeom prst="rect">
            <a:avLst/>
          </a:prstGeom>
          <a:noFill/>
        </p:spPr>
        <p:txBody>
          <a:bodyPr wrap="square" rtlCol="0">
            <a:spAutoFit/>
          </a:bodyPr>
          <a:lstStyle/>
          <a:p>
            <a:r>
              <a:rPr lang="en-US" sz="1600" dirty="0" smtClean="0">
                <a:solidFill>
                  <a:schemeClr val="accent3">
                    <a:lumMod val="20000"/>
                    <a:lumOff val="80000"/>
                  </a:schemeClr>
                </a:solidFill>
                <a:latin typeface="BankGothic Md BT" pitchFamily="34" charset="0"/>
              </a:rPr>
              <a:t>Obstacles-  The obstacles simply create path blocks for all characters. This way it is harder for zombies to convert humans, and harder for soldiers and scouts to do what they need to.</a:t>
            </a:r>
            <a:endParaRPr lang="en-US" sz="1600" dirty="0">
              <a:solidFill>
                <a:schemeClr val="accent3">
                  <a:lumMod val="20000"/>
                  <a:lumOff val="80000"/>
                </a:schemeClr>
              </a:solidFill>
              <a:latin typeface="BankGothic Md BT" pitchFamily="34" charset="0"/>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024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0246"/>
                                        </p:tgtEl>
                                        <p:attrNameLst>
                                          <p:attrName>style.visibility</p:attrName>
                                        </p:attrNameLst>
                                      </p:cBhvr>
                                      <p:to>
                                        <p:strVal val="visible"/>
                                      </p:to>
                                    </p:set>
                                    <p:animEffect transition="in" filter="box(in)">
                                      <p:cBhvr>
                                        <p:cTn id="11" dur="500"/>
                                        <p:tgtEl>
                                          <p:spTgt spid="10246"/>
                                        </p:tgtEl>
                                      </p:cBhvr>
                                    </p:animEffect>
                                  </p:childTnLst>
                                </p:cTn>
                              </p:par>
                              <p:par>
                                <p:cTn id="12" presetID="4" presetClass="entr" presetSubtype="16" fill="hold" nodeType="withEffect">
                                  <p:stCondLst>
                                    <p:cond delay="0"/>
                                  </p:stCondLst>
                                  <p:childTnLst>
                                    <p:set>
                                      <p:cBhvr>
                                        <p:cTn id="13" dur="1" fill="hold">
                                          <p:stCondLst>
                                            <p:cond delay="0"/>
                                          </p:stCondLst>
                                        </p:cTn>
                                        <p:tgtEl>
                                          <p:spTgt spid="10245"/>
                                        </p:tgtEl>
                                        <p:attrNameLst>
                                          <p:attrName>style.visibility</p:attrName>
                                        </p:attrNameLst>
                                      </p:cBhvr>
                                      <p:to>
                                        <p:strVal val="visible"/>
                                      </p:to>
                                    </p:set>
                                    <p:animEffect transition="in" filter="box(in)">
                                      <p:cBhvr>
                                        <p:cTn id="14" dur="500"/>
                                        <p:tgtEl>
                                          <p:spTgt spid="10245"/>
                                        </p:tgtEl>
                                      </p:cBhvr>
                                    </p:animEffect>
                                  </p:childTnLst>
                                </p:cTn>
                              </p:par>
                              <p:par>
                                <p:cTn id="15" presetID="4" presetClass="entr" presetSubtype="16" fill="hold" nodeType="withEffect">
                                  <p:stCondLst>
                                    <p:cond delay="0"/>
                                  </p:stCondLst>
                                  <p:childTnLst>
                                    <p:set>
                                      <p:cBhvr>
                                        <p:cTn id="16" dur="1" fill="hold">
                                          <p:stCondLst>
                                            <p:cond delay="0"/>
                                          </p:stCondLst>
                                        </p:cTn>
                                        <p:tgtEl>
                                          <p:spTgt spid="10243"/>
                                        </p:tgtEl>
                                        <p:attrNameLst>
                                          <p:attrName>style.visibility</p:attrName>
                                        </p:attrNameLst>
                                      </p:cBhvr>
                                      <p:to>
                                        <p:strVal val="visible"/>
                                      </p:to>
                                    </p:set>
                                    <p:animEffect transition="in" filter="box(in)">
                                      <p:cBhvr>
                                        <p:cTn id="17" dur="500"/>
                                        <p:tgtEl>
                                          <p:spTgt spid="10243"/>
                                        </p:tgtEl>
                                      </p:cBhvr>
                                    </p:animEffect>
                                  </p:childTnLst>
                                </p:cTn>
                              </p:par>
                              <p:par>
                                <p:cTn id="18" presetID="4" presetClass="entr" presetSubtype="16" fill="hold" nodeType="withEffect">
                                  <p:stCondLst>
                                    <p:cond delay="0"/>
                                  </p:stCondLst>
                                  <p:childTnLst>
                                    <p:set>
                                      <p:cBhvr>
                                        <p:cTn id="19" dur="1" fill="hold">
                                          <p:stCondLst>
                                            <p:cond delay="0"/>
                                          </p:stCondLst>
                                        </p:cTn>
                                        <p:tgtEl>
                                          <p:spTgt spid="10244"/>
                                        </p:tgtEl>
                                        <p:attrNameLst>
                                          <p:attrName>style.visibility</p:attrName>
                                        </p:attrNameLst>
                                      </p:cBhvr>
                                      <p:to>
                                        <p:strVal val="visible"/>
                                      </p:to>
                                    </p:set>
                                    <p:animEffect transition="in" filter="box(in)">
                                      <p:cBhvr>
                                        <p:cTn id="20" dur="500"/>
                                        <p:tgtEl>
                                          <p:spTgt spid="1024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247"/>
                                        </p:tgtEl>
                                        <p:attrNameLst>
                                          <p:attrName>style.visibility</p:attrName>
                                        </p:attrNameLst>
                                      </p:cBhvr>
                                      <p:to>
                                        <p:strVal val="visible"/>
                                      </p:to>
                                    </p:set>
                                    <p:animEffect transition="in" filter="blinds(horizontal)">
                                      <p:cBhvr>
                                        <p:cTn id="25" dur="500"/>
                                        <p:tgtEl>
                                          <p:spTgt spid="1024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248"/>
                                        </p:tgtEl>
                                        <p:attrNameLst>
                                          <p:attrName>style.visibility</p:attrName>
                                        </p:attrNameLst>
                                      </p:cBhvr>
                                      <p:to>
                                        <p:strVal val="visible"/>
                                      </p:to>
                                    </p:set>
                                    <p:animEffect transition="in" filter="blinds(horizontal)">
                                      <p:cBhvr>
                                        <p:cTn id="30" dur="500"/>
                                        <p:tgtEl>
                                          <p:spTgt spid="10248"/>
                                        </p:tgtEl>
                                      </p:cBhvr>
                                    </p:animEffect>
                                  </p:childTnLst>
                                </p:cTn>
                              </p:par>
                              <p:par>
                                <p:cTn id="31" presetID="3" presetClass="entr" presetSubtype="10" fill="hold" nodeType="withEffect">
                                  <p:stCondLst>
                                    <p:cond delay="0"/>
                                  </p:stCondLst>
                                  <p:childTnLst>
                                    <p:set>
                                      <p:cBhvr>
                                        <p:cTn id="32" dur="1" fill="hold">
                                          <p:stCondLst>
                                            <p:cond delay="0"/>
                                          </p:stCondLst>
                                        </p:cTn>
                                        <p:tgtEl>
                                          <p:spTgt spid="10249"/>
                                        </p:tgtEl>
                                        <p:attrNameLst>
                                          <p:attrName>style.visibility</p:attrName>
                                        </p:attrNameLst>
                                      </p:cBhvr>
                                      <p:to>
                                        <p:strVal val="visible"/>
                                      </p:to>
                                    </p:set>
                                    <p:animEffect transition="in" filter="blinds(horizontal)">
                                      <p:cBhvr>
                                        <p:cTn id="33" dur="500"/>
                                        <p:tgtEl>
                                          <p:spTgt spid="10249"/>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checkerboard(across)">
                                      <p:cBhvr>
                                        <p:cTn id="38" dur="500"/>
                                        <p:tgtEl>
                                          <p:spTgt spid="10"/>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checkerboard(across)">
                                      <p:cBhvr>
                                        <p:cTn id="41" dur="500"/>
                                        <p:tgtEl>
                                          <p:spTgt spid="12"/>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checkerboard(across)">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9218" name="Picture 2" descr="Image by FlamingText.com"/>
          <p:cNvPicPr>
            <a:picLocks noChangeAspect="1" noChangeArrowheads="1" noCrop="1"/>
          </p:cNvPicPr>
          <p:nvPr/>
        </p:nvPicPr>
        <p:blipFill>
          <a:blip r:embed="rId3"/>
          <a:srcRect/>
          <a:stretch>
            <a:fillRect/>
          </a:stretch>
        </p:blipFill>
        <p:spPr bwMode="auto">
          <a:xfrm>
            <a:off x="2971800" y="381000"/>
            <a:ext cx="3352800" cy="1143000"/>
          </a:xfrm>
          <a:prstGeom prst="rect">
            <a:avLst/>
          </a:prstGeom>
          <a:noFill/>
        </p:spPr>
      </p:pic>
      <p:pic>
        <p:nvPicPr>
          <p:cNvPr id="9219" name="Picture 3" descr="C:\Users\Ahrenn\Downloads\IMAGES IN HERE\Food Icon.png"/>
          <p:cNvPicPr>
            <a:picLocks noChangeAspect="1" noChangeArrowheads="1"/>
          </p:cNvPicPr>
          <p:nvPr/>
        </p:nvPicPr>
        <p:blipFill>
          <a:blip r:embed="rId4"/>
          <a:srcRect/>
          <a:stretch>
            <a:fillRect/>
          </a:stretch>
        </p:blipFill>
        <p:spPr bwMode="auto">
          <a:xfrm>
            <a:off x="1371600" y="1447801"/>
            <a:ext cx="914400" cy="962526"/>
          </a:xfrm>
          <a:prstGeom prst="rect">
            <a:avLst/>
          </a:prstGeom>
          <a:noFill/>
        </p:spPr>
      </p:pic>
      <p:pic>
        <p:nvPicPr>
          <p:cNvPr id="9220" name="Picture 4" descr="C:\Users\Ahrenn\Downloads\IMAGES IN HERE\Weapon Icon.png"/>
          <p:cNvPicPr>
            <a:picLocks noChangeAspect="1" noChangeArrowheads="1"/>
          </p:cNvPicPr>
          <p:nvPr/>
        </p:nvPicPr>
        <p:blipFill>
          <a:blip r:embed="rId5"/>
          <a:srcRect/>
          <a:stretch>
            <a:fillRect/>
          </a:stretch>
        </p:blipFill>
        <p:spPr bwMode="auto">
          <a:xfrm>
            <a:off x="1371600" y="3200400"/>
            <a:ext cx="914400" cy="808383"/>
          </a:xfrm>
          <a:prstGeom prst="rect">
            <a:avLst/>
          </a:prstGeom>
          <a:noFill/>
        </p:spPr>
      </p:pic>
      <p:sp>
        <p:nvSpPr>
          <p:cNvPr id="8" name="TextBox 7"/>
          <p:cNvSpPr txBox="1"/>
          <p:nvPr/>
        </p:nvSpPr>
        <p:spPr>
          <a:xfrm>
            <a:off x="3581400" y="1371600"/>
            <a:ext cx="5257800" cy="1200329"/>
          </a:xfrm>
          <a:prstGeom prst="rect">
            <a:avLst/>
          </a:prstGeom>
          <a:noFill/>
        </p:spPr>
        <p:txBody>
          <a:bodyPr wrap="square" rtlCol="0">
            <a:spAutoFit/>
          </a:bodyPr>
          <a:lstStyle/>
          <a:p>
            <a:r>
              <a:rPr lang="en-US" b="1" dirty="0" smtClean="0">
                <a:solidFill>
                  <a:schemeClr val="bg1">
                    <a:lumMod val="85000"/>
                  </a:schemeClr>
                </a:solidFill>
                <a:latin typeface="Candy Round BTN" pitchFamily="34" charset="0"/>
              </a:rPr>
              <a:t>Pizza Icon- This is used to represent when a scout is carrying food back to the base. These icons will follow the instance of scout they are paired with. Useful class to help visualize the hunger situation in each base.</a:t>
            </a:r>
            <a:endParaRPr lang="en-US" b="1" dirty="0">
              <a:solidFill>
                <a:schemeClr val="bg1">
                  <a:lumMod val="85000"/>
                </a:schemeClr>
              </a:solidFill>
              <a:latin typeface="Candy Round BTN" pitchFamily="34" charset="0"/>
            </a:endParaRPr>
          </a:p>
        </p:txBody>
      </p:sp>
      <p:sp>
        <p:nvSpPr>
          <p:cNvPr id="9" name="TextBox 8"/>
          <p:cNvSpPr txBox="1"/>
          <p:nvPr/>
        </p:nvSpPr>
        <p:spPr>
          <a:xfrm>
            <a:off x="3505200" y="2895600"/>
            <a:ext cx="5715000" cy="1477328"/>
          </a:xfrm>
          <a:prstGeom prst="rect">
            <a:avLst/>
          </a:prstGeom>
          <a:noFill/>
        </p:spPr>
        <p:txBody>
          <a:bodyPr wrap="square" rtlCol="0">
            <a:spAutoFit/>
          </a:bodyPr>
          <a:lstStyle/>
          <a:p>
            <a:r>
              <a:rPr lang="en-US" b="1" dirty="0" smtClean="0">
                <a:solidFill>
                  <a:schemeClr val="bg1">
                    <a:lumMod val="85000"/>
                  </a:schemeClr>
                </a:solidFill>
                <a:latin typeface="Candy Round BTN" pitchFamily="34" charset="0"/>
              </a:rPr>
              <a:t>Gun  Icon- This is used to represent when a scout is carrying weapons back to the base. These icons will follow the instance of scout they are paired with. Useful class to help visualize what the  weapon situation is in each base and whether to expect soldiers or not.</a:t>
            </a:r>
            <a:endParaRPr lang="en-US" b="1" dirty="0">
              <a:solidFill>
                <a:schemeClr val="bg1">
                  <a:lumMod val="85000"/>
                </a:schemeClr>
              </a:solidFill>
              <a:latin typeface="Candy Round BTN" pitchFamily="34" charset="0"/>
            </a:endParaRPr>
          </a:p>
        </p:txBody>
      </p:sp>
      <p:pic>
        <p:nvPicPr>
          <p:cNvPr id="1026" name="Picture 2" descr="C:\Users\Ahrenn\Desktop\ZombieSim V8.2\images\Ammo Icon.png"/>
          <p:cNvPicPr>
            <a:picLocks noChangeAspect="1" noChangeArrowheads="1"/>
          </p:cNvPicPr>
          <p:nvPr/>
        </p:nvPicPr>
        <p:blipFill>
          <a:blip r:embed="rId6"/>
          <a:srcRect/>
          <a:stretch>
            <a:fillRect/>
          </a:stretch>
        </p:blipFill>
        <p:spPr bwMode="auto">
          <a:xfrm>
            <a:off x="1371600" y="4953000"/>
            <a:ext cx="914400" cy="822960"/>
          </a:xfrm>
          <a:prstGeom prst="rect">
            <a:avLst/>
          </a:prstGeom>
          <a:noFill/>
        </p:spPr>
      </p:pic>
      <p:sp>
        <p:nvSpPr>
          <p:cNvPr id="10" name="Rectangle 9"/>
          <p:cNvSpPr/>
          <p:nvPr/>
        </p:nvSpPr>
        <p:spPr>
          <a:xfrm>
            <a:off x="3505200" y="4953000"/>
            <a:ext cx="4572000" cy="923330"/>
          </a:xfrm>
          <a:prstGeom prst="rect">
            <a:avLst/>
          </a:prstGeom>
        </p:spPr>
        <p:txBody>
          <a:bodyPr>
            <a:spAutoFit/>
          </a:bodyPr>
          <a:lstStyle/>
          <a:p>
            <a:r>
              <a:rPr lang="en-US" b="1" dirty="0" smtClean="0">
                <a:solidFill>
                  <a:schemeClr val="bg1">
                    <a:lumMod val="85000"/>
                  </a:schemeClr>
                </a:solidFill>
                <a:latin typeface="Candy Round BTN" pitchFamily="34" charset="0"/>
              </a:rPr>
              <a:t>Ammo  Icon- This is used to represent when a soldier has ammo remaining. It will disappear when a soldier is out of ammo. </a:t>
            </a:r>
            <a:endParaRPr lang="en-US" b="1" dirty="0">
              <a:solidFill>
                <a:schemeClr val="bg1">
                  <a:lumMod val="85000"/>
                </a:schemeClr>
              </a:solidFill>
              <a:latin typeface="Candy Round BTN"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linds(horizontal)">
                                      <p:cBhvr>
                                        <p:cTn id="7" dur="500"/>
                                        <p:tgtEl>
                                          <p:spTgt spid="9219"/>
                                        </p:tgtEl>
                                      </p:cBhvr>
                                    </p:animEffect>
                                  </p:childTnLst>
                                </p:cTn>
                              </p:par>
                              <p:par>
                                <p:cTn id="8" presetID="3" presetClass="entr" presetSubtype="10" fill="hold"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blinds(horizontal)">
                                      <p:cBhvr>
                                        <p:cTn id="10" dur="500"/>
                                        <p:tgtEl>
                                          <p:spTgt spid="9220"/>
                                        </p:tgtEl>
                                      </p:cBhvr>
                                    </p:animEffect>
                                  </p:childTnLst>
                                </p:cTn>
                              </p:par>
                              <p:par>
                                <p:cTn id="11" presetID="3" presetClass="entr" presetSubtype="1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blinds(horizontal)">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5122" name="Picture 2" descr="Image by FlamingText.com"/>
          <p:cNvPicPr>
            <a:picLocks noChangeAspect="1" noChangeArrowheads="1" noCrop="1"/>
          </p:cNvPicPr>
          <p:nvPr/>
        </p:nvPicPr>
        <p:blipFill>
          <a:blip r:embed="rId3"/>
          <a:srcRect/>
          <a:stretch>
            <a:fillRect/>
          </a:stretch>
        </p:blipFill>
        <p:spPr bwMode="auto">
          <a:xfrm>
            <a:off x="0" y="152401"/>
            <a:ext cx="9144000" cy="1066800"/>
          </a:xfrm>
          <a:prstGeom prst="rect">
            <a:avLst/>
          </a:prstGeom>
          <a:noFill/>
        </p:spPr>
      </p:pic>
      <p:pic>
        <p:nvPicPr>
          <p:cNvPr id="5123" name="Picture 3" descr="C:\Users\Ahrenn\Downloads\IMAGES IN HERE\Parachute.png"/>
          <p:cNvPicPr>
            <a:picLocks noChangeAspect="1" noChangeArrowheads="1"/>
          </p:cNvPicPr>
          <p:nvPr/>
        </p:nvPicPr>
        <p:blipFill>
          <a:blip r:embed="rId4"/>
          <a:srcRect/>
          <a:stretch>
            <a:fillRect/>
          </a:stretch>
        </p:blipFill>
        <p:spPr bwMode="auto">
          <a:xfrm>
            <a:off x="609600" y="2895600"/>
            <a:ext cx="1828800" cy="1752600"/>
          </a:xfrm>
          <a:prstGeom prst="rect">
            <a:avLst/>
          </a:prstGeom>
          <a:noFill/>
        </p:spPr>
      </p:pic>
      <p:pic>
        <p:nvPicPr>
          <p:cNvPr id="5124" name="Picture 4" descr="C:\Users\Ahrenn\Downloads\IMAGES IN HERE\Airplane_Big.png"/>
          <p:cNvPicPr>
            <a:picLocks noChangeAspect="1" noChangeArrowheads="1"/>
          </p:cNvPicPr>
          <p:nvPr/>
        </p:nvPicPr>
        <p:blipFill>
          <a:blip r:embed="rId5"/>
          <a:srcRect/>
          <a:stretch>
            <a:fillRect/>
          </a:stretch>
        </p:blipFill>
        <p:spPr bwMode="auto">
          <a:xfrm>
            <a:off x="152400" y="1295400"/>
            <a:ext cx="3581400" cy="1447800"/>
          </a:xfrm>
          <a:prstGeom prst="rect">
            <a:avLst/>
          </a:prstGeom>
          <a:noFill/>
        </p:spPr>
      </p:pic>
      <p:pic>
        <p:nvPicPr>
          <p:cNvPr id="5125" name="Picture 5" descr="C:\Users\Ahrenn\Downloads\IMAGES IN HERE\Bullet.png"/>
          <p:cNvPicPr>
            <a:picLocks noChangeAspect="1" noChangeArrowheads="1"/>
          </p:cNvPicPr>
          <p:nvPr/>
        </p:nvPicPr>
        <p:blipFill>
          <a:blip r:embed="rId6"/>
          <a:srcRect/>
          <a:stretch>
            <a:fillRect/>
          </a:stretch>
        </p:blipFill>
        <p:spPr bwMode="auto">
          <a:xfrm>
            <a:off x="1066800" y="4953000"/>
            <a:ext cx="914400" cy="228600"/>
          </a:xfrm>
          <a:prstGeom prst="rect">
            <a:avLst/>
          </a:prstGeom>
          <a:noFill/>
        </p:spPr>
      </p:pic>
      <p:pic>
        <p:nvPicPr>
          <p:cNvPr id="5126" name="Picture 6" descr="C:\Users\Ahrenn\Downloads\IMAGES IN HERE\Turret.png"/>
          <p:cNvPicPr>
            <a:picLocks noChangeAspect="1" noChangeArrowheads="1"/>
          </p:cNvPicPr>
          <p:nvPr/>
        </p:nvPicPr>
        <p:blipFill>
          <a:blip r:embed="rId7">
            <a:lum bright="-49000" contrast="100000"/>
          </a:blip>
          <a:srcRect/>
          <a:stretch>
            <a:fillRect/>
          </a:stretch>
        </p:blipFill>
        <p:spPr bwMode="auto">
          <a:xfrm>
            <a:off x="533400" y="5943600"/>
            <a:ext cx="1600200" cy="518616"/>
          </a:xfrm>
          <a:prstGeom prst="rect">
            <a:avLst/>
          </a:prstGeom>
        </p:spPr>
      </p:pic>
      <p:sp>
        <p:nvSpPr>
          <p:cNvPr id="10" name="TextBox 9"/>
          <p:cNvSpPr txBox="1"/>
          <p:nvPr/>
        </p:nvSpPr>
        <p:spPr>
          <a:xfrm>
            <a:off x="3810000" y="1219200"/>
            <a:ext cx="5334000" cy="1569660"/>
          </a:xfrm>
          <a:prstGeom prst="rect">
            <a:avLst/>
          </a:prstGeom>
          <a:noFill/>
        </p:spPr>
        <p:txBody>
          <a:bodyPr wrap="square" rtlCol="0">
            <a:spAutoFit/>
          </a:bodyPr>
          <a:lstStyle/>
          <a:p>
            <a:r>
              <a:rPr lang="en-US" sz="1600" b="1" dirty="0" smtClean="0">
                <a:solidFill>
                  <a:schemeClr val="bg1"/>
                </a:solidFill>
                <a:latin typeface="Adobe Ming Std L" pitchFamily="18" charset="-128"/>
                <a:ea typeface="Adobe Ming Std L" pitchFamily="18" charset="-128"/>
              </a:rPr>
              <a:t>Plane- The plane will fly across the map when there are no supplies on screen, and from that point will drop supplies. The plane will also shoot down zombies while it is on screen. Meant mainly for animation purposes. Provides visual aid of a realistic zombie simulation.</a:t>
            </a:r>
            <a:endParaRPr lang="en-US" sz="1600" b="1" dirty="0">
              <a:solidFill>
                <a:schemeClr val="bg1"/>
              </a:solidFill>
              <a:latin typeface="Adobe Ming Std L" pitchFamily="18" charset="-128"/>
              <a:ea typeface="Adobe Ming Std L" pitchFamily="18" charset="-128"/>
            </a:endParaRPr>
          </a:p>
        </p:txBody>
      </p:sp>
      <p:sp>
        <p:nvSpPr>
          <p:cNvPr id="11" name="TextBox 10"/>
          <p:cNvSpPr txBox="1"/>
          <p:nvPr/>
        </p:nvSpPr>
        <p:spPr>
          <a:xfrm>
            <a:off x="3810000" y="2895600"/>
            <a:ext cx="5334000" cy="1323439"/>
          </a:xfrm>
          <a:prstGeom prst="rect">
            <a:avLst/>
          </a:prstGeom>
          <a:noFill/>
        </p:spPr>
        <p:txBody>
          <a:bodyPr wrap="square" rtlCol="0">
            <a:spAutoFit/>
          </a:bodyPr>
          <a:lstStyle/>
          <a:p>
            <a:r>
              <a:rPr lang="en-US" sz="1600" b="1" dirty="0" smtClean="0">
                <a:solidFill>
                  <a:schemeClr val="bg1"/>
                </a:solidFill>
                <a:latin typeface="Adobe Ming Std L" pitchFamily="18" charset="-128"/>
                <a:ea typeface="Adobe Ming Std L" pitchFamily="18" charset="-128"/>
              </a:rPr>
              <a:t>Parachute- The supplies will be attached to these parachutes. The size of the parachute will slowly shrink as the supply eventually reaches the ground and the parachute disappears. Meant entirely for visual appeal.</a:t>
            </a:r>
            <a:endParaRPr lang="en-US" sz="1600" b="1" dirty="0">
              <a:solidFill>
                <a:schemeClr val="bg1"/>
              </a:solidFill>
              <a:latin typeface="Adobe Ming Std L" pitchFamily="18" charset="-128"/>
              <a:ea typeface="Adobe Ming Std L" pitchFamily="18" charset="-128"/>
            </a:endParaRPr>
          </a:p>
        </p:txBody>
      </p:sp>
      <p:sp>
        <p:nvSpPr>
          <p:cNvPr id="13" name="Rectangle 12"/>
          <p:cNvSpPr/>
          <p:nvPr/>
        </p:nvSpPr>
        <p:spPr>
          <a:xfrm>
            <a:off x="3810000" y="4419600"/>
            <a:ext cx="5105400" cy="1077218"/>
          </a:xfrm>
          <a:prstGeom prst="rect">
            <a:avLst/>
          </a:prstGeom>
        </p:spPr>
        <p:txBody>
          <a:bodyPr wrap="square">
            <a:spAutoFit/>
          </a:bodyPr>
          <a:lstStyle/>
          <a:p>
            <a:r>
              <a:rPr lang="en-US" sz="1600" b="1" dirty="0" smtClean="0">
                <a:solidFill>
                  <a:schemeClr val="bg1"/>
                </a:solidFill>
                <a:latin typeface="Adobe Ming Std L" pitchFamily="18" charset="-128"/>
                <a:ea typeface="Adobe Ming Std L" pitchFamily="18" charset="-128"/>
              </a:rPr>
              <a:t>Bullets- The bullets will be generated and fired from both the turrets on top of bases and from the soldiers guns.  These will cause damage to zombies until they are killed. Adds visual appeal as well.</a:t>
            </a:r>
            <a:endParaRPr lang="en-US" sz="1600" b="1" dirty="0">
              <a:solidFill>
                <a:schemeClr val="bg1"/>
              </a:solidFill>
              <a:latin typeface="Adobe Ming Std L" pitchFamily="18" charset="-128"/>
              <a:ea typeface="Adobe Ming Std L" pitchFamily="18" charset="-128"/>
            </a:endParaRPr>
          </a:p>
        </p:txBody>
      </p:sp>
      <p:sp>
        <p:nvSpPr>
          <p:cNvPr id="14" name="Rectangle 13"/>
          <p:cNvSpPr/>
          <p:nvPr/>
        </p:nvSpPr>
        <p:spPr>
          <a:xfrm>
            <a:off x="3810000" y="5791200"/>
            <a:ext cx="5105400" cy="830997"/>
          </a:xfrm>
          <a:prstGeom prst="rect">
            <a:avLst/>
          </a:prstGeom>
        </p:spPr>
        <p:txBody>
          <a:bodyPr wrap="square">
            <a:spAutoFit/>
          </a:bodyPr>
          <a:lstStyle/>
          <a:p>
            <a:r>
              <a:rPr lang="en-US" sz="1600" b="1" dirty="0" smtClean="0">
                <a:solidFill>
                  <a:schemeClr val="bg1"/>
                </a:solidFill>
                <a:latin typeface="Adobe Ming Std L" pitchFamily="18" charset="-128"/>
                <a:ea typeface="Adobe Ming Std L" pitchFamily="18" charset="-128"/>
              </a:rPr>
              <a:t>Turrets- The turret is attached to the top of each base. They continue to rotate, and will shoot when zombie is visible (along its angular path).</a:t>
            </a:r>
            <a:endParaRPr lang="en-US" sz="1600" b="1" dirty="0">
              <a:solidFill>
                <a:schemeClr val="bg1"/>
              </a:solidFill>
              <a:latin typeface="Adobe Ming Std L" pitchFamily="18" charset="-128"/>
              <a:ea typeface="Adobe Ming Std L" pitchFamily="18"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to="" calcmode="lin" valueType="num">
                                      <p:cBhvr>
                                        <p:cTn id="7" dur="1" fill="hold"/>
                                        <p:tgtEl>
                                          <p:spTgt spid="5124"/>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5123"/>
                                        </p:tgtEl>
                                        <p:attrNameLst>
                                          <p:attrName>style.visibility</p:attrName>
                                        </p:attrNameLst>
                                      </p:cBhvr>
                                      <p:to>
                                        <p:strVal val="visible"/>
                                      </p:to>
                                    </p:set>
                                    <p:anim to="" calcmode="lin" valueType="num">
                                      <p:cBhvr>
                                        <p:cTn id="10" dur="1" fill="hold"/>
                                        <p:tgtEl>
                                          <p:spTgt spid="5123"/>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5125"/>
                                        </p:tgtEl>
                                        <p:attrNameLst>
                                          <p:attrName>style.visibility</p:attrName>
                                        </p:attrNameLst>
                                      </p:cBhvr>
                                      <p:to>
                                        <p:strVal val="visible"/>
                                      </p:to>
                                    </p:set>
                                    <p:anim to="" calcmode="lin" valueType="num">
                                      <p:cBhvr>
                                        <p:cTn id="13" dur="1" fill="hold"/>
                                        <p:tgtEl>
                                          <p:spTgt spid="5125"/>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5126"/>
                                        </p:tgtEl>
                                        <p:attrNameLst>
                                          <p:attrName>style.visibility</p:attrName>
                                        </p:attrNameLst>
                                      </p:cBhvr>
                                      <p:to>
                                        <p:strVal val="visible"/>
                                      </p:to>
                                    </p:set>
                                    <p:anim to="" calcmode="lin" valueType="num">
                                      <p:cBhvr>
                                        <p:cTn id="16" dur="1" fill="hold"/>
                                        <p:tgtEl>
                                          <p:spTgt spid="5126"/>
                                        </p:tgtEl>
                                        <p:attrNameLst>
                                          <p:attrName/>
                                        </p:attrNameLst>
                                      </p:cBhvr>
                                    </p:anim>
                                  </p:childTnLst>
                                </p:cTn>
                              </p:par>
                            </p:childTnLst>
                          </p:cTn>
                        </p:par>
                      </p:childTnLst>
                    </p:cTn>
                  </p:par>
                  <p:par>
                    <p:cTn id="17" fill="hold">
                      <p:stCondLst>
                        <p:cond delay="indefinite"/>
                      </p:stCondLst>
                      <p:childTnLst>
                        <p:par>
                          <p:cTn id="18" fill="hold">
                            <p:stCondLst>
                              <p:cond delay="0"/>
                            </p:stCondLst>
                            <p:childTnLst>
                              <p:par>
                                <p:cTn id="19" presetID="24"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to="" calcmode="lin" valueType="num">
                                      <p:cBhvr>
                                        <p:cTn id="21" dur="1" fill="hold"/>
                                        <p:tgtEl>
                                          <p:spTgt spid="10"/>
                                        </p:tgtEl>
                                        <p:attrNameLst>
                                          <p:attrName/>
                                        </p:attrNameLst>
                                      </p:cBhvr>
                                    </p:anim>
                                  </p:childTnLst>
                                </p:cTn>
                              </p:par>
                              <p:par>
                                <p:cTn id="22" presetID="24"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to="" calcmode="lin" valueType="num">
                                      <p:cBhvr>
                                        <p:cTn id="24" dur="1" fill="hold"/>
                                        <p:tgtEl>
                                          <p:spTgt spid="11"/>
                                        </p:tgtEl>
                                        <p:attrNameLst>
                                          <p:attrName/>
                                        </p:attrNameLst>
                                      </p:cBhvr>
                                    </p:anim>
                                  </p:childTnLst>
                                </p:cTn>
                              </p:par>
                              <p:par>
                                <p:cTn id="25" presetID="24"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to="" calcmode="lin" valueType="num">
                                      <p:cBhvr>
                                        <p:cTn id="27" dur="1" fill="hold"/>
                                        <p:tgtEl>
                                          <p:spTgt spid="13"/>
                                        </p:tgtEl>
                                        <p:attrNameLst>
                                          <p:attrName/>
                                        </p:attrNameLst>
                                      </p:cBhvr>
                                    </p:anim>
                                  </p:childTnLst>
                                </p:cTn>
                              </p:par>
                              <p:par>
                                <p:cTn id="28" presetID="24"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to="" calcmode="lin" valueType="num">
                                      <p:cBhvr>
                                        <p:cTn id="30" dur="1" fill="hold"/>
                                        <p:tgtEl>
                                          <p:spTgt spid="1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1026" name="Picture 2" descr="C:\Users\Ahrenn\Downloads\Total Stat Bar - Only.png"/>
          <p:cNvPicPr>
            <a:picLocks noChangeAspect="1" noChangeArrowheads="1"/>
          </p:cNvPicPr>
          <p:nvPr/>
        </p:nvPicPr>
        <p:blipFill>
          <a:blip r:embed="rId3"/>
          <a:srcRect/>
          <a:stretch>
            <a:fillRect/>
          </a:stretch>
        </p:blipFill>
        <p:spPr bwMode="auto">
          <a:xfrm>
            <a:off x="152400" y="1143000"/>
            <a:ext cx="4495800" cy="2057400"/>
          </a:xfrm>
          <a:prstGeom prst="rect">
            <a:avLst/>
          </a:prstGeom>
          <a:noFill/>
        </p:spPr>
      </p:pic>
      <p:pic>
        <p:nvPicPr>
          <p:cNvPr id="1027" name="Picture 3"/>
          <p:cNvPicPr>
            <a:picLocks noChangeAspect="1" noChangeArrowheads="1"/>
          </p:cNvPicPr>
          <p:nvPr/>
        </p:nvPicPr>
        <p:blipFill>
          <a:blip r:embed="rId4"/>
          <a:srcRect/>
          <a:stretch>
            <a:fillRect/>
          </a:stretch>
        </p:blipFill>
        <p:spPr bwMode="auto">
          <a:xfrm>
            <a:off x="228600" y="3886200"/>
            <a:ext cx="4343400" cy="2514600"/>
          </a:xfrm>
          <a:prstGeom prst="rect">
            <a:avLst/>
          </a:prstGeom>
          <a:noFill/>
          <a:ln w="9525">
            <a:noFill/>
            <a:miter lim="800000"/>
            <a:headEnd/>
            <a:tailEnd/>
          </a:ln>
          <a:effectLst/>
        </p:spPr>
      </p:pic>
      <p:pic>
        <p:nvPicPr>
          <p:cNvPr id="1030" name="Picture 6" descr="Image by FlamingText.com"/>
          <p:cNvPicPr>
            <a:picLocks noChangeAspect="1" noChangeArrowheads="1"/>
          </p:cNvPicPr>
          <p:nvPr/>
        </p:nvPicPr>
        <p:blipFill>
          <a:blip r:embed="rId5"/>
          <a:srcRect/>
          <a:stretch>
            <a:fillRect/>
          </a:stretch>
        </p:blipFill>
        <p:spPr bwMode="auto">
          <a:xfrm>
            <a:off x="304800" y="0"/>
            <a:ext cx="8296275" cy="1000125"/>
          </a:xfrm>
          <a:prstGeom prst="rect">
            <a:avLst/>
          </a:prstGeom>
          <a:noFill/>
        </p:spPr>
      </p:pic>
      <p:sp>
        <p:nvSpPr>
          <p:cNvPr id="9" name="TextBox 8"/>
          <p:cNvSpPr txBox="1"/>
          <p:nvPr/>
        </p:nvSpPr>
        <p:spPr>
          <a:xfrm>
            <a:off x="4648200" y="1143000"/>
            <a:ext cx="4495800" cy="2862322"/>
          </a:xfrm>
          <a:prstGeom prst="rect">
            <a:avLst/>
          </a:prstGeom>
          <a:noFill/>
        </p:spPr>
        <p:txBody>
          <a:bodyPr wrap="square" rtlCol="0">
            <a:spAutoFit/>
          </a:bodyPr>
          <a:lstStyle/>
          <a:p>
            <a:r>
              <a:rPr lang="en-US" dirty="0" smtClean="0">
                <a:solidFill>
                  <a:schemeClr val="accent6">
                    <a:lumMod val="20000"/>
                    <a:lumOff val="80000"/>
                  </a:schemeClr>
                </a:solidFill>
                <a:latin typeface="Adobe Garamond Pro Bold" pitchFamily="18" charset="0"/>
              </a:rPr>
              <a:t>Total </a:t>
            </a:r>
            <a:r>
              <a:rPr lang="en-US" dirty="0" smtClean="0">
                <a:solidFill>
                  <a:schemeClr val="accent6">
                    <a:lumMod val="20000"/>
                    <a:lumOff val="80000"/>
                  </a:schemeClr>
                </a:solidFill>
                <a:latin typeface="Adobe Garamond Pro Bold" pitchFamily="18" charset="0"/>
              </a:rPr>
              <a:t>Statistics Bar- Keeps track of the statistics </a:t>
            </a:r>
            <a:r>
              <a:rPr lang="en-US" dirty="0" smtClean="0">
                <a:solidFill>
                  <a:schemeClr val="accent6">
                    <a:lumMod val="20000"/>
                    <a:lumOff val="80000"/>
                  </a:schemeClr>
                </a:solidFill>
                <a:latin typeface="Adobe Garamond Pro Bold" pitchFamily="18" charset="0"/>
              </a:rPr>
              <a:t>about actors currently on screen.</a:t>
            </a:r>
            <a:endParaRPr lang="en-US" dirty="0" smtClean="0">
              <a:solidFill>
                <a:schemeClr val="accent6">
                  <a:lumMod val="20000"/>
                  <a:lumOff val="80000"/>
                </a:schemeClr>
              </a:solidFill>
              <a:latin typeface="Adobe Garamond Pro Bold" pitchFamily="18" charset="0"/>
            </a:endParaRPr>
          </a:p>
          <a:p>
            <a:r>
              <a:rPr lang="en-US" dirty="0" smtClean="0">
                <a:solidFill>
                  <a:schemeClr val="accent6">
                    <a:lumMod val="20000"/>
                    <a:lumOff val="80000"/>
                  </a:schemeClr>
                </a:solidFill>
                <a:latin typeface="Adobe Garamond Pro Bold" pitchFamily="18" charset="0"/>
              </a:rPr>
              <a:t> </a:t>
            </a:r>
            <a:r>
              <a:rPr lang="en-US" dirty="0" smtClean="0">
                <a:solidFill>
                  <a:schemeClr val="accent6">
                    <a:lumMod val="20000"/>
                    <a:lumOff val="80000"/>
                  </a:schemeClr>
                </a:solidFill>
                <a:latin typeface="Adobe Garamond Pro Bold" pitchFamily="18" charset="0"/>
              </a:rPr>
              <a:t>The </a:t>
            </a:r>
            <a:r>
              <a:rPr lang="en-US" dirty="0" smtClean="0">
                <a:solidFill>
                  <a:schemeClr val="accent6">
                    <a:lumMod val="20000"/>
                    <a:lumOff val="80000"/>
                  </a:schemeClr>
                </a:solidFill>
                <a:latin typeface="Adobe Garamond Pro Bold" pitchFamily="18" charset="0"/>
              </a:rPr>
              <a:t>displayed information includes </a:t>
            </a:r>
            <a:r>
              <a:rPr lang="en-US" dirty="0" smtClean="0">
                <a:solidFill>
                  <a:schemeClr val="accent6">
                    <a:lumMod val="20000"/>
                    <a:lumOff val="80000"/>
                  </a:schemeClr>
                </a:solidFill>
                <a:latin typeface="Adobe Garamond Pro Bold" pitchFamily="18" charset="0"/>
              </a:rPr>
              <a:t>the number of scouts</a:t>
            </a:r>
            <a:r>
              <a:rPr lang="en-US" dirty="0" smtClean="0">
                <a:solidFill>
                  <a:schemeClr val="accent6">
                    <a:lumMod val="20000"/>
                    <a:lumOff val="80000"/>
                  </a:schemeClr>
                </a:solidFill>
                <a:latin typeface="Adobe Garamond Pro Bold" pitchFamily="18" charset="0"/>
              </a:rPr>
              <a:t>, zombies, and soldiers on </a:t>
            </a:r>
            <a:r>
              <a:rPr lang="en-US" dirty="0" smtClean="0">
                <a:solidFill>
                  <a:schemeClr val="accent6">
                    <a:lumMod val="20000"/>
                    <a:lumOff val="80000"/>
                  </a:schemeClr>
                </a:solidFill>
                <a:latin typeface="Adobe Garamond Pro Bold" pitchFamily="18" charset="0"/>
              </a:rPr>
              <a:t>screen, and the number of each that are dead/alive. This also states the number of supply crates dropped and zombies spawned. The bar is located at the top of world, and will </a:t>
            </a:r>
            <a:r>
              <a:rPr lang="en-US" dirty="0" smtClean="0">
                <a:solidFill>
                  <a:schemeClr val="accent6">
                    <a:lumMod val="20000"/>
                    <a:lumOff val="80000"/>
                  </a:schemeClr>
                </a:solidFill>
                <a:latin typeface="Adobe Garamond Pro Bold" pitchFamily="18" charset="0"/>
              </a:rPr>
              <a:t>be half-transparent until a mouse clicks on </a:t>
            </a:r>
            <a:r>
              <a:rPr lang="en-US" i="1" dirty="0" smtClean="0">
                <a:solidFill>
                  <a:schemeClr val="accent6">
                    <a:lumMod val="20000"/>
                    <a:lumOff val="80000"/>
                  </a:schemeClr>
                </a:solidFill>
                <a:latin typeface="Adobe Garamond Pro Bold" pitchFamily="18" charset="0"/>
              </a:rPr>
              <a:t>i</a:t>
            </a:r>
            <a:r>
              <a:rPr lang="en-US" dirty="0" smtClean="0">
                <a:solidFill>
                  <a:schemeClr val="accent6">
                    <a:lumMod val="20000"/>
                    <a:lumOff val="80000"/>
                  </a:schemeClr>
                </a:solidFill>
                <a:latin typeface="Adobe Garamond Pro Bold" pitchFamily="18" charset="0"/>
              </a:rPr>
              <a:t>t</a:t>
            </a:r>
            <a:r>
              <a:rPr lang="en-US" dirty="0" smtClean="0">
                <a:solidFill>
                  <a:schemeClr val="accent6">
                    <a:lumMod val="20000"/>
                    <a:lumOff val="80000"/>
                  </a:schemeClr>
                </a:solidFill>
                <a:latin typeface="Adobe Garamond Pro Bold" pitchFamily="18" charset="0"/>
              </a:rPr>
              <a:t>.</a:t>
            </a:r>
            <a:endParaRPr lang="en-US" dirty="0">
              <a:solidFill>
                <a:schemeClr val="accent6">
                  <a:lumMod val="20000"/>
                  <a:lumOff val="80000"/>
                </a:schemeClr>
              </a:solidFill>
              <a:latin typeface="Adobe Garamond Pro Bold" pitchFamily="18" charset="0"/>
            </a:endParaRPr>
          </a:p>
        </p:txBody>
      </p:sp>
      <p:sp>
        <p:nvSpPr>
          <p:cNvPr id="10" name="Rectangle 9"/>
          <p:cNvSpPr/>
          <p:nvPr/>
        </p:nvSpPr>
        <p:spPr>
          <a:xfrm>
            <a:off x="4648201" y="4114800"/>
            <a:ext cx="4495799" cy="2308324"/>
          </a:xfrm>
          <a:prstGeom prst="rect">
            <a:avLst/>
          </a:prstGeom>
        </p:spPr>
        <p:txBody>
          <a:bodyPr wrap="square">
            <a:spAutoFit/>
          </a:bodyPr>
          <a:lstStyle/>
          <a:p>
            <a:r>
              <a:rPr lang="en-US" dirty="0" smtClean="0">
                <a:solidFill>
                  <a:schemeClr val="accent6">
                    <a:lumMod val="20000"/>
                    <a:lumOff val="80000"/>
                  </a:schemeClr>
                </a:solidFill>
                <a:latin typeface="Adobe Garamond Pro Bold" pitchFamily="18" charset="0"/>
                <a:cs typeface="Adobe Hebrew" pitchFamily="18" charset="-79"/>
              </a:rPr>
              <a:t>Base </a:t>
            </a:r>
            <a:r>
              <a:rPr lang="en-US" dirty="0" smtClean="0">
                <a:solidFill>
                  <a:schemeClr val="accent6">
                    <a:lumMod val="20000"/>
                    <a:lumOff val="80000"/>
                  </a:schemeClr>
                </a:solidFill>
                <a:latin typeface="Adobe Garamond Pro Bold" pitchFamily="18" charset="0"/>
                <a:cs typeface="Adobe Hebrew" pitchFamily="18" charset="-79"/>
              </a:rPr>
              <a:t>Statistics </a:t>
            </a:r>
            <a:r>
              <a:rPr lang="en-US" dirty="0" smtClean="0">
                <a:solidFill>
                  <a:schemeClr val="accent6">
                    <a:lumMod val="20000"/>
                    <a:lumOff val="80000"/>
                  </a:schemeClr>
                </a:solidFill>
                <a:latin typeface="Adobe Garamond Pro Bold" pitchFamily="18" charset="0"/>
                <a:cs typeface="Adobe Hebrew" pitchFamily="18" charset="-79"/>
              </a:rPr>
              <a:t>Bar- </a:t>
            </a:r>
            <a:r>
              <a:rPr lang="en-US" dirty="0" smtClean="0">
                <a:solidFill>
                  <a:schemeClr val="accent6">
                    <a:lumMod val="20000"/>
                    <a:lumOff val="80000"/>
                  </a:schemeClr>
                </a:solidFill>
                <a:latin typeface="Adobe Garamond Pro Bold" pitchFamily="18" charset="0"/>
                <a:cs typeface="Adobe Hebrew" pitchFamily="18" charset="-79"/>
              </a:rPr>
              <a:t>This displays statistics for individual bases. The display information includes the population, food, and weapons </a:t>
            </a:r>
            <a:r>
              <a:rPr lang="en-US" dirty="0" smtClean="0">
                <a:solidFill>
                  <a:schemeClr val="accent6">
                    <a:lumMod val="20000"/>
                    <a:lumOff val="80000"/>
                  </a:schemeClr>
                </a:solidFill>
                <a:latin typeface="Adobe Garamond Pro Bold" pitchFamily="18" charset="0"/>
                <a:cs typeface="Adobe Hebrew" pitchFamily="18" charset="-79"/>
              </a:rPr>
              <a:t>inside </a:t>
            </a:r>
            <a:r>
              <a:rPr lang="en-US" dirty="0" smtClean="0">
                <a:solidFill>
                  <a:schemeClr val="accent6">
                    <a:lumMod val="20000"/>
                    <a:lumOff val="80000"/>
                  </a:schemeClr>
                </a:solidFill>
                <a:latin typeface="Adobe Garamond Pro Bold" pitchFamily="18" charset="0"/>
                <a:cs typeface="Adobe Hebrew" pitchFamily="18" charset="-79"/>
              </a:rPr>
              <a:t>the base. The </a:t>
            </a:r>
            <a:r>
              <a:rPr lang="en-US" dirty="0" smtClean="0">
                <a:solidFill>
                  <a:schemeClr val="accent6">
                    <a:lumMod val="20000"/>
                    <a:lumOff val="80000"/>
                  </a:schemeClr>
                </a:solidFill>
                <a:latin typeface="Adobe Garamond Pro Bold" pitchFamily="18" charset="0"/>
                <a:cs typeface="Adobe Hebrew" pitchFamily="18" charset="-79"/>
              </a:rPr>
              <a:t>statistics </a:t>
            </a:r>
            <a:r>
              <a:rPr lang="en-US" dirty="0" smtClean="0">
                <a:solidFill>
                  <a:schemeClr val="accent6">
                    <a:lumMod val="20000"/>
                    <a:lumOff val="80000"/>
                  </a:schemeClr>
                </a:solidFill>
                <a:latin typeface="Adobe Garamond Pro Bold" pitchFamily="18" charset="0"/>
                <a:cs typeface="Adobe Hebrew" pitchFamily="18" charset="-79"/>
              </a:rPr>
              <a:t>bar is set to be invisible and when clicked it is clear to see. The images are on top of each base as seen here.</a:t>
            </a:r>
          </a:p>
          <a:p>
            <a:r>
              <a:rPr lang="en-US" dirty="0" smtClean="0">
                <a:solidFill>
                  <a:schemeClr val="accent6">
                    <a:lumMod val="20000"/>
                    <a:lumOff val="80000"/>
                  </a:schemeClr>
                </a:solidFill>
                <a:latin typeface="Berlin Sans FB Demi" pitchFamily="34" charset="0"/>
              </a:rPr>
              <a:t> </a:t>
            </a:r>
            <a:endParaRPr lang="en-US" dirty="0">
              <a:solidFill>
                <a:schemeClr val="accent6">
                  <a:lumMod val="20000"/>
                  <a:lumOff val="80000"/>
                </a:schemeClr>
              </a:solidFill>
              <a:latin typeface="Berlin Sans FB Demi"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2050" name="Picture 2"/>
          <p:cNvPicPr>
            <a:picLocks noChangeAspect="1" noChangeArrowheads="1"/>
          </p:cNvPicPr>
          <p:nvPr/>
        </p:nvPicPr>
        <p:blipFill>
          <a:blip r:embed="rId3"/>
          <a:srcRect/>
          <a:stretch>
            <a:fillRect/>
          </a:stretch>
        </p:blipFill>
        <p:spPr bwMode="auto">
          <a:xfrm>
            <a:off x="1143000" y="1143000"/>
            <a:ext cx="6934200" cy="4654067"/>
          </a:xfrm>
          <a:prstGeom prst="rect">
            <a:avLst/>
          </a:prstGeom>
          <a:noFill/>
          <a:ln w="9525">
            <a:noFill/>
            <a:miter lim="800000"/>
            <a:headEnd/>
            <a:tailEnd/>
          </a:ln>
          <a:effectLst/>
        </p:spPr>
      </p:pic>
      <p:sp>
        <p:nvSpPr>
          <p:cNvPr id="8" name="TextBox 7"/>
          <p:cNvSpPr txBox="1"/>
          <p:nvPr/>
        </p:nvSpPr>
        <p:spPr>
          <a:xfrm>
            <a:off x="0" y="5867400"/>
            <a:ext cx="9144000" cy="954107"/>
          </a:xfrm>
          <a:prstGeom prst="rect">
            <a:avLst/>
          </a:prstGeom>
          <a:noFill/>
        </p:spPr>
        <p:txBody>
          <a:bodyPr wrap="square" rtlCol="0">
            <a:spAutoFit/>
          </a:bodyPr>
          <a:lstStyle/>
          <a:p>
            <a:pPr algn="ctr"/>
            <a:r>
              <a:rPr lang="en-US" sz="2800" dirty="0" smtClean="0">
                <a:solidFill>
                  <a:schemeClr val="accent4">
                    <a:lumMod val="40000"/>
                    <a:lumOff val="60000"/>
                  </a:schemeClr>
                </a:solidFill>
              </a:rPr>
              <a:t>IMAGE OF HOW THE WORLD IS LIKE WITHOUT CHARACTERS OR NON-STRUCTURAL ELEMENTS</a:t>
            </a:r>
            <a:endParaRPr lang="en-US" sz="2800" dirty="0">
              <a:solidFill>
                <a:schemeClr val="accent4">
                  <a:lumMod val="40000"/>
                  <a:lumOff val="60000"/>
                </a:schemeClr>
              </a:solidFill>
            </a:endParaRPr>
          </a:p>
        </p:txBody>
      </p:sp>
      <p:pic>
        <p:nvPicPr>
          <p:cNvPr id="2052" name="Picture 4" descr="Image by FlamingText.com"/>
          <p:cNvPicPr>
            <a:picLocks noChangeAspect="1" noChangeArrowheads="1"/>
          </p:cNvPicPr>
          <p:nvPr/>
        </p:nvPicPr>
        <p:blipFill>
          <a:blip r:embed="rId4"/>
          <a:srcRect/>
          <a:stretch>
            <a:fillRect/>
          </a:stretch>
        </p:blipFill>
        <p:spPr bwMode="auto">
          <a:xfrm>
            <a:off x="152400" y="152400"/>
            <a:ext cx="8610600" cy="10126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linds(horizontal)">
                                      <p:cBhvr>
                                        <p:cTn id="7" dur="500"/>
                                        <p:tgtEl>
                                          <p:spTgt spid="2052"/>
                                        </p:tgtEl>
                                      </p:cBhvr>
                                    </p:animEffect>
                                  </p:childTnLst>
                                </p:cTn>
                              </p:par>
                              <p:par>
                                <p:cTn id="8" presetID="3" presetClass="entr" presetSubtype="1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blinds(horizontal)">
                                      <p:cBhvr>
                                        <p:cTn id="10" dur="500"/>
                                        <p:tgtEl>
                                          <p:spTgt spid="205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8" name="TextBox 7"/>
          <p:cNvSpPr txBox="1"/>
          <p:nvPr/>
        </p:nvSpPr>
        <p:spPr>
          <a:xfrm>
            <a:off x="0" y="5867400"/>
            <a:ext cx="9144000" cy="954107"/>
          </a:xfrm>
          <a:prstGeom prst="rect">
            <a:avLst/>
          </a:prstGeom>
          <a:noFill/>
        </p:spPr>
        <p:txBody>
          <a:bodyPr wrap="square" rtlCol="0">
            <a:spAutoFit/>
          </a:bodyPr>
          <a:lstStyle/>
          <a:p>
            <a:pPr algn="ctr"/>
            <a:r>
              <a:rPr lang="en-US" sz="2800" dirty="0" smtClean="0">
                <a:solidFill>
                  <a:schemeClr val="accent4">
                    <a:lumMod val="40000"/>
                    <a:lumOff val="60000"/>
                  </a:schemeClr>
                </a:solidFill>
              </a:rPr>
              <a:t>IMAGES </a:t>
            </a:r>
            <a:r>
              <a:rPr lang="en-US" sz="2800" dirty="0" smtClean="0">
                <a:solidFill>
                  <a:schemeClr val="accent4">
                    <a:lumMod val="40000"/>
                    <a:lumOff val="60000"/>
                  </a:schemeClr>
                </a:solidFill>
              </a:rPr>
              <a:t>OF </a:t>
            </a:r>
            <a:r>
              <a:rPr lang="en-US" sz="2800" dirty="0" smtClean="0">
                <a:solidFill>
                  <a:schemeClr val="accent4">
                    <a:lumMod val="40000"/>
                    <a:lumOff val="60000"/>
                  </a:schemeClr>
                </a:solidFill>
              </a:rPr>
              <a:t>TOTAL STAT BAR AND BASE STAT BAR, UPDATING INFO ON DEATH/LIVING, POPULATION, SUPPLIES, ETC…</a:t>
            </a:r>
            <a:endParaRPr lang="en-US" sz="2800" dirty="0">
              <a:solidFill>
                <a:schemeClr val="accent4">
                  <a:lumMod val="40000"/>
                  <a:lumOff val="60000"/>
                </a:schemeClr>
              </a:solidFill>
            </a:endParaRPr>
          </a:p>
        </p:txBody>
      </p:sp>
      <p:pic>
        <p:nvPicPr>
          <p:cNvPr id="2052" name="Picture 4" descr="Image by FlamingText.com"/>
          <p:cNvPicPr>
            <a:picLocks noChangeAspect="1" noChangeArrowheads="1"/>
          </p:cNvPicPr>
          <p:nvPr/>
        </p:nvPicPr>
        <p:blipFill>
          <a:blip r:embed="rId3"/>
          <a:srcRect/>
          <a:stretch>
            <a:fillRect/>
          </a:stretch>
        </p:blipFill>
        <p:spPr bwMode="auto">
          <a:xfrm>
            <a:off x="152400" y="152400"/>
            <a:ext cx="8610600" cy="1012688"/>
          </a:xfrm>
          <a:prstGeom prst="rect">
            <a:avLst/>
          </a:prstGeom>
          <a:noFill/>
        </p:spPr>
      </p:pic>
      <p:pic>
        <p:nvPicPr>
          <p:cNvPr id="6" name="Picture 3"/>
          <p:cNvPicPr>
            <a:picLocks noChangeAspect="1" noChangeArrowheads="1"/>
          </p:cNvPicPr>
          <p:nvPr/>
        </p:nvPicPr>
        <p:blipFill>
          <a:blip r:embed="rId4"/>
          <a:srcRect/>
          <a:stretch>
            <a:fillRect/>
          </a:stretch>
        </p:blipFill>
        <p:spPr bwMode="auto">
          <a:xfrm>
            <a:off x="5791200" y="1219200"/>
            <a:ext cx="3352800" cy="3429000"/>
          </a:xfrm>
          <a:prstGeom prst="rect">
            <a:avLst/>
          </a:prstGeom>
          <a:noFill/>
          <a:ln w="9525">
            <a:noFill/>
            <a:miter lim="800000"/>
            <a:headEnd/>
            <a:tailEnd/>
          </a:ln>
          <a:effectLst/>
        </p:spPr>
      </p:pic>
      <p:pic>
        <p:nvPicPr>
          <p:cNvPr id="7" name="Picture 4"/>
          <p:cNvPicPr>
            <a:picLocks noChangeAspect="1" noChangeArrowheads="1"/>
          </p:cNvPicPr>
          <p:nvPr/>
        </p:nvPicPr>
        <p:blipFill>
          <a:blip r:embed="rId5"/>
          <a:srcRect/>
          <a:stretch>
            <a:fillRect/>
          </a:stretch>
        </p:blipFill>
        <p:spPr bwMode="auto">
          <a:xfrm>
            <a:off x="0" y="1219200"/>
            <a:ext cx="5486400" cy="3429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linds(horizontal)">
                                      <p:cBhvr>
                                        <p:cTn id="7" dur="500"/>
                                        <p:tgtEl>
                                          <p:spTgt spid="205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hrenn\Downloads\IMAGES IN HERE\Base World.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8" name="TextBox 7"/>
          <p:cNvSpPr txBox="1"/>
          <p:nvPr/>
        </p:nvSpPr>
        <p:spPr>
          <a:xfrm>
            <a:off x="0" y="5867400"/>
            <a:ext cx="9144000" cy="523220"/>
          </a:xfrm>
          <a:prstGeom prst="rect">
            <a:avLst/>
          </a:prstGeom>
          <a:noFill/>
        </p:spPr>
        <p:txBody>
          <a:bodyPr wrap="square" rtlCol="0">
            <a:spAutoFit/>
          </a:bodyPr>
          <a:lstStyle/>
          <a:p>
            <a:pPr algn="ctr"/>
            <a:r>
              <a:rPr lang="en-US" sz="2800" dirty="0" smtClean="0">
                <a:solidFill>
                  <a:schemeClr val="accent4">
                    <a:lumMod val="40000"/>
                    <a:lumOff val="60000"/>
                  </a:schemeClr>
                </a:solidFill>
              </a:rPr>
              <a:t>IMAGE OF TURRET ATTEMPTING TO KILL ZOMBIES</a:t>
            </a:r>
            <a:endParaRPr lang="en-US" sz="2800" dirty="0">
              <a:solidFill>
                <a:schemeClr val="accent4">
                  <a:lumMod val="40000"/>
                  <a:lumOff val="60000"/>
                </a:schemeClr>
              </a:solidFill>
            </a:endParaRPr>
          </a:p>
        </p:txBody>
      </p:sp>
      <p:pic>
        <p:nvPicPr>
          <p:cNvPr id="3074" name="Picture 2"/>
          <p:cNvPicPr>
            <a:picLocks noChangeAspect="1" noChangeArrowheads="1"/>
          </p:cNvPicPr>
          <p:nvPr/>
        </p:nvPicPr>
        <p:blipFill>
          <a:blip r:embed="rId3"/>
          <a:srcRect/>
          <a:stretch>
            <a:fillRect/>
          </a:stretch>
        </p:blipFill>
        <p:spPr bwMode="auto">
          <a:xfrm>
            <a:off x="2362200" y="1752600"/>
            <a:ext cx="4267200" cy="3133725"/>
          </a:xfrm>
          <a:prstGeom prst="rect">
            <a:avLst/>
          </a:prstGeom>
          <a:noFill/>
          <a:ln w="9525">
            <a:noFill/>
            <a:miter lim="800000"/>
            <a:headEnd/>
            <a:tailEnd/>
          </a:ln>
          <a:effectLst/>
        </p:spPr>
      </p:pic>
      <p:pic>
        <p:nvPicPr>
          <p:cNvPr id="7" name="Picture 4" descr="Image by FlamingText.com"/>
          <p:cNvPicPr>
            <a:picLocks noChangeAspect="1" noChangeArrowheads="1"/>
          </p:cNvPicPr>
          <p:nvPr/>
        </p:nvPicPr>
        <p:blipFill>
          <a:blip r:embed="rId4"/>
          <a:srcRect/>
          <a:stretch>
            <a:fillRect/>
          </a:stretch>
        </p:blipFill>
        <p:spPr bwMode="auto">
          <a:xfrm>
            <a:off x="152400" y="152400"/>
            <a:ext cx="8610600" cy="10126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 to="" calcmode="lin" valueType="num">
                                      <p:cBhvr>
                                        <p:cTn id="10" dur="1" fill="hold"/>
                                        <p:tgtEl>
                                          <p:spTgt spid="3074"/>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to="" calcmode="lin" valueType="num">
                                      <p:cBhvr>
                                        <p:cTn id="13" dur="1" fill="hold"/>
                                        <p:tgtEl>
                                          <p:spTgt spid="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1307</Words>
  <Application>Microsoft Office PowerPoint</Application>
  <PresentationFormat>On-screen Show (4:3)</PresentationFormat>
  <Paragraphs>73</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Ahrenn</dc:creator>
  <cp:lastModifiedBy>Ahrenn</cp:lastModifiedBy>
  <cp:revision>37</cp:revision>
  <dcterms:created xsi:type="dcterms:W3CDTF">2014-10-12T17:20:38Z</dcterms:created>
  <dcterms:modified xsi:type="dcterms:W3CDTF">2014-10-13T21:06:33Z</dcterms:modified>
</cp:coreProperties>
</file>